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78" r:id="rId2"/>
    <p:sldId id="263" r:id="rId3"/>
    <p:sldId id="273" r:id="rId4"/>
    <p:sldId id="274" r:id="rId5"/>
    <p:sldId id="275" r:id="rId6"/>
    <p:sldId id="277" r:id="rId7"/>
    <p:sldId id="264" r:id="rId8"/>
  </p:sldIdLst>
  <p:sldSz cx="9144000" cy="6858000" type="screen4x3"/>
  <p:notesSz cx="987266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29" autoAdjust="0"/>
    <p:restoredTop sz="63858" autoAdjust="0"/>
  </p:normalViewPr>
  <p:slideViewPr>
    <p:cSldViewPr>
      <p:cViewPr>
        <p:scale>
          <a:sx n="100" d="100"/>
          <a:sy n="100" d="100"/>
        </p:scale>
        <p:origin x="-1752" y="-4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92225" y="0"/>
            <a:ext cx="4278154" cy="339884"/>
          </a:xfrm>
          <a:prstGeom prst="rect">
            <a:avLst/>
          </a:prstGeom>
        </p:spPr>
        <p:txBody>
          <a:bodyPr vert="horz" lIns="91440" tIns="45720" rIns="91440" bIns="45720" rtlCol="0"/>
          <a:lstStyle>
            <a:lvl1pPr algn="r">
              <a:defRPr sz="1200"/>
            </a:lvl1pPr>
          </a:lstStyle>
          <a:p>
            <a:fld id="{59D58699-E52A-4F73-A47D-1443C49354EC}" type="datetimeFigureOut">
              <a:rPr lang="en-GB" smtClean="0"/>
              <a:pPr/>
              <a:t>14/09/2015</a:t>
            </a:fld>
            <a:endParaRPr lang="en-GB"/>
          </a:p>
        </p:txBody>
      </p:sp>
      <p:sp>
        <p:nvSpPr>
          <p:cNvPr id="4" name="Footer Placeholder 3"/>
          <p:cNvSpPr>
            <a:spLocks noGrp="1"/>
          </p:cNvSpPr>
          <p:nvPr>
            <p:ph type="ftr" sz="quarter" idx="2"/>
          </p:nvPr>
        </p:nvSpPr>
        <p:spPr>
          <a:xfrm>
            <a:off x="0" y="6456612"/>
            <a:ext cx="4278154"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92225" y="6456612"/>
            <a:ext cx="4278154" cy="339884"/>
          </a:xfrm>
          <a:prstGeom prst="rect">
            <a:avLst/>
          </a:prstGeom>
        </p:spPr>
        <p:txBody>
          <a:bodyPr vert="horz" lIns="91440" tIns="45720" rIns="91440" bIns="45720" rtlCol="0" anchor="b"/>
          <a:lstStyle>
            <a:lvl1pPr algn="r">
              <a:defRPr sz="1200"/>
            </a:lvl1pPr>
          </a:lstStyle>
          <a:p>
            <a:fld id="{6C574F92-CB6F-42F7-920F-34A201084CCD}" type="slidenum">
              <a:rPr lang="en-GB" smtClean="0"/>
              <a:pPr/>
              <a:t>‹#›</a:t>
            </a:fld>
            <a:endParaRPr lang="en-GB"/>
          </a:p>
        </p:txBody>
      </p:sp>
    </p:spTree>
    <p:extLst>
      <p:ext uri="{BB962C8B-B14F-4D97-AF65-F5344CB8AC3E}">
        <p14:creationId xmlns:p14="http://schemas.microsoft.com/office/powerpoint/2010/main" val="3339004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92225" y="0"/>
            <a:ext cx="4278154" cy="339884"/>
          </a:xfrm>
          <a:prstGeom prst="rect">
            <a:avLst/>
          </a:prstGeom>
        </p:spPr>
        <p:txBody>
          <a:bodyPr vert="horz" lIns="91440" tIns="45720" rIns="91440" bIns="45720" rtlCol="0"/>
          <a:lstStyle>
            <a:lvl1pPr algn="r">
              <a:defRPr sz="1200"/>
            </a:lvl1pPr>
          </a:lstStyle>
          <a:p>
            <a:fld id="{38A5F93E-1F31-430F-8D68-8DF7E9D86115}" type="datetimeFigureOut">
              <a:rPr lang="en-GB" smtClean="0"/>
              <a:pPr/>
              <a:t>14/09/2015</a:t>
            </a:fld>
            <a:endParaRPr lang="en-GB"/>
          </a:p>
        </p:txBody>
      </p:sp>
      <p:sp>
        <p:nvSpPr>
          <p:cNvPr id="4" name="Slide Image Placeholder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267" y="3228897"/>
            <a:ext cx="789813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56612"/>
            <a:ext cx="4278154"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92225" y="6456612"/>
            <a:ext cx="4278154" cy="339884"/>
          </a:xfrm>
          <a:prstGeom prst="rect">
            <a:avLst/>
          </a:prstGeom>
        </p:spPr>
        <p:txBody>
          <a:bodyPr vert="horz" lIns="91440" tIns="45720" rIns="91440" bIns="45720" rtlCol="0" anchor="b"/>
          <a:lstStyle>
            <a:lvl1pPr algn="r">
              <a:defRPr sz="1200"/>
            </a:lvl1pPr>
          </a:lstStyle>
          <a:p>
            <a:fld id="{BE5FC19A-471C-41C0-A193-010B341DF6AA}" type="slidenum">
              <a:rPr lang="en-GB" smtClean="0"/>
              <a:pPr/>
              <a:t>‹#›</a:t>
            </a:fld>
            <a:endParaRPr lang="en-GB"/>
          </a:p>
        </p:txBody>
      </p:sp>
    </p:spTree>
    <p:extLst>
      <p:ext uri="{BB962C8B-B14F-4D97-AF65-F5344CB8AC3E}">
        <p14:creationId xmlns:p14="http://schemas.microsoft.com/office/powerpoint/2010/main" val="349091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5FC19A-471C-41C0-A193-010B341DF6AA}" type="slidenum">
              <a:rPr lang="en-GB" smtClean="0"/>
              <a:pPr/>
              <a:t>1</a:t>
            </a:fld>
            <a:endParaRPr lang="en-GB"/>
          </a:p>
        </p:txBody>
      </p:sp>
    </p:spTree>
    <p:extLst>
      <p:ext uri="{BB962C8B-B14F-4D97-AF65-F5344CB8AC3E}">
        <p14:creationId xmlns:p14="http://schemas.microsoft.com/office/powerpoint/2010/main" val="4056557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021-BA62-4AF9-84C3-27591CED3692}" type="datetimeFigureOut">
              <a:rPr lang="en-GB" smtClean="0"/>
              <a:pPr/>
              <a:t>14/09/2015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DF1A1-8BB0-4B81-933C-0393B246E5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E1021-BA62-4AF9-84C3-27591CED3692}" type="datetimeFigureOut">
              <a:rPr lang="en-GB" smtClean="0"/>
              <a:pPr/>
              <a:t>14/09/2015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DF1A1-8BB0-4B81-933C-0393B246E5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arly-education.org.uk/sites/default/files/publications/Development%20Matters%20FINAL%20PRINT%20AMENDED.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229600" cy="3582990"/>
          </a:xfrm>
        </p:spPr>
        <p:txBody>
          <a:bodyPr>
            <a:normAutofit/>
          </a:bodyPr>
          <a:lstStyle/>
          <a:p>
            <a:r>
              <a:rPr lang="en-GB" dirty="0" smtClean="0"/>
              <a:t>Calculation in the Early Years Foundation Stage</a:t>
            </a:r>
            <a:endParaRPr lang="en-GB" dirty="0"/>
          </a:p>
        </p:txBody>
      </p:sp>
      <p:sp>
        <p:nvSpPr>
          <p:cNvPr id="5" name="Rectangle 4"/>
          <p:cNvSpPr/>
          <p:nvPr/>
        </p:nvSpPr>
        <p:spPr>
          <a:xfrm>
            <a:off x="3275856" y="548680"/>
            <a:ext cx="2740814" cy="369332"/>
          </a:xfrm>
          <a:prstGeom prst="rect">
            <a:avLst/>
          </a:prstGeom>
        </p:spPr>
        <p:txBody>
          <a:bodyPr wrap="none">
            <a:spAutoFit/>
          </a:bodyPr>
          <a:lstStyle/>
          <a:p>
            <a:pPr lvl="0" algn="ctr" fontAlgn="base">
              <a:spcBef>
                <a:spcPct val="0"/>
              </a:spcBef>
              <a:spcAft>
                <a:spcPct val="0"/>
              </a:spcAft>
              <a:tabLst>
                <a:tab pos="2865438" algn="ctr"/>
                <a:tab pos="5730875" algn="r"/>
              </a:tabLst>
            </a:pPr>
            <a:r>
              <a:rPr lang="en-GB" b="1" dirty="0">
                <a:latin typeface="Calibri" pitchFamily="34" charset="0"/>
                <a:ea typeface="Calibri" pitchFamily="34" charset="0"/>
                <a:cs typeface="Times New Roman" pitchFamily="18" charset="0"/>
              </a:rPr>
              <a:t>Kensington Primary School</a:t>
            </a:r>
            <a:endParaRPr lang="en-GB"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654032"/>
          </a:xfrm>
        </p:spPr>
        <p:txBody>
          <a:bodyPr>
            <a:normAutofit/>
          </a:bodyPr>
          <a:lstStyle/>
          <a:p>
            <a:r>
              <a:rPr lang="en-GB" sz="2800" dirty="0" smtClean="0"/>
              <a:t>Early Maths</a:t>
            </a:r>
            <a:endParaRPr lang="en-GB" sz="2800" dirty="0"/>
          </a:p>
        </p:txBody>
      </p:sp>
      <p:sp>
        <p:nvSpPr>
          <p:cNvPr id="3" name="Content Placeholder 2"/>
          <p:cNvSpPr>
            <a:spLocks noGrp="1"/>
          </p:cNvSpPr>
          <p:nvPr>
            <p:ph idx="1"/>
          </p:nvPr>
        </p:nvSpPr>
        <p:spPr>
          <a:xfrm>
            <a:off x="457200" y="642918"/>
            <a:ext cx="8229600" cy="5929354"/>
          </a:xfrm>
        </p:spPr>
        <p:txBody>
          <a:bodyPr>
            <a:noAutofit/>
          </a:bodyPr>
          <a:lstStyle/>
          <a:p>
            <a:pPr marL="0" indent="0">
              <a:lnSpc>
                <a:spcPct val="120000"/>
              </a:lnSpc>
              <a:spcBef>
                <a:spcPts val="0"/>
              </a:spcBef>
              <a:buNone/>
            </a:pPr>
            <a:r>
              <a:rPr lang="en-GB" sz="900" dirty="0" smtClean="0"/>
              <a:t> </a:t>
            </a:r>
            <a:endParaRPr lang="en-GB" sz="1100" dirty="0" smtClean="0"/>
          </a:p>
          <a:p>
            <a:pPr marL="0" indent="0">
              <a:lnSpc>
                <a:spcPct val="120000"/>
              </a:lnSpc>
              <a:spcBef>
                <a:spcPts val="0"/>
              </a:spcBef>
              <a:buNone/>
            </a:pPr>
            <a:r>
              <a:rPr lang="en-GB" sz="1100" dirty="0" smtClean="0"/>
              <a:t>Research on children’s learning in the first six years of life demonstrates the importance of early experiences in mathematics. An engaging and encouraging climate for children’s early encounters with mathematics develops their confidence in their ability to understand and use mathematics. These positive experiences help children to develop dispositions such as curiosity, imagination, flexibility, inventiveness, and persistence, which contribute to their future success in and out of school (Clements &amp; Conference Working Group, 2004).</a:t>
            </a:r>
          </a:p>
          <a:p>
            <a:pPr marL="0" indent="0">
              <a:lnSpc>
                <a:spcPct val="120000"/>
              </a:lnSpc>
              <a:spcBef>
                <a:spcPts val="0"/>
              </a:spcBef>
              <a:buNone/>
            </a:pPr>
            <a:r>
              <a:rPr lang="en-GB" sz="1100" dirty="0" smtClean="0"/>
              <a:t> </a:t>
            </a:r>
          </a:p>
          <a:p>
            <a:pPr marL="0" indent="0">
              <a:lnSpc>
                <a:spcPct val="120000"/>
              </a:lnSpc>
              <a:spcBef>
                <a:spcPts val="0"/>
              </a:spcBef>
              <a:buNone/>
            </a:pPr>
            <a:r>
              <a:rPr lang="en-GB" sz="1100" dirty="0" smtClean="0"/>
              <a:t> </a:t>
            </a:r>
          </a:p>
          <a:p>
            <a:pPr marL="0" indent="0">
              <a:lnSpc>
                <a:spcPct val="120000"/>
              </a:lnSpc>
              <a:spcBef>
                <a:spcPts val="0"/>
              </a:spcBef>
              <a:buNone/>
            </a:pPr>
            <a:r>
              <a:rPr lang="en-GB" sz="1100" dirty="0" smtClean="0"/>
              <a:t>The NCTM (National Council of Teachers of Mathematics) states </a:t>
            </a:r>
          </a:p>
          <a:p>
            <a:pPr marL="0" indent="0">
              <a:lnSpc>
                <a:spcPct val="120000"/>
              </a:lnSpc>
              <a:spcBef>
                <a:spcPts val="0"/>
              </a:spcBef>
              <a:buNone/>
            </a:pPr>
            <a:r>
              <a:rPr lang="en-GB" sz="1100" dirty="0" smtClean="0"/>
              <a:t> </a:t>
            </a:r>
          </a:p>
          <a:p>
            <a:pPr marL="0" indent="0">
              <a:lnSpc>
                <a:spcPct val="120000"/>
              </a:lnSpc>
              <a:spcBef>
                <a:spcPts val="0"/>
              </a:spcBef>
              <a:buNone/>
            </a:pPr>
            <a:r>
              <a:rPr lang="en-GB" sz="1100" dirty="0" smtClean="0"/>
              <a:t>“Young learners’ future understanding of mathematics requires an early foundation based on a high-quality, challenging, and accessible mathematics education. Young children in every setting should experience mathematics through effective, research-based curricula and teaching practices. Such practices in turn require that teachers have the support of policies and resources that enable them to succeed in this challenging and important work.”</a:t>
            </a:r>
          </a:p>
          <a:p>
            <a:pPr marL="0" indent="0">
              <a:lnSpc>
                <a:spcPct val="120000"/>
              </a:lnSpc>
              <a:spcBef>
                <a:spcPts val="0"/>
              </a:spcBef>
              <a:buNone/>
            </a:pPr>
            <a:r>
              <a:rPr lang="en-GB" sz="1100" dirty="0" smtClean="0"/>
              <a:t> </a:t>
            </a:r>
          </a:p>
          <a:p>
            <a:pPr marL="0" indent="0">
              <a:lnSpc>
                <a:spcPct val="120000"/>
              </a:lnSpc>
              <a:spcBef>
                <a:spcPts val="0"/>
              </a:spcBef>
              <a:buNone/>
            </a:pPr>
            <a:r>
              <a:rPr lang="en-GB" sz="1100" dirty="0" smtClean="0"/>
              <a:t> </a:t>
            </a:r>
          </a:p>
          <a:p>
            <a:pPr marL="0" indent="0">
              <a:lnSpc>
                <a:spcPct val="120000"/>
              </a:lnSpc>
              <a:spcBef>
                <a:spcPts val="0"/>
              </a:spcBef>
              <a:buNone/>
            </a:pPr>
            <a:r>
              <a:rPr lang="en-GB" sz="1100" dirty="0" smtClean="0"/>
              <a:t>They go on to highlight how early maths can support the aims of the new Curriculum 2014:</a:t>
            </a:r>
          </a:p>
          <a:p>
            <a:pPr marL="0" indent="0">
              <a:lnSpc>
                <a:spcPct val="120000"/>
              </a:lnSpc>
              <a:spcBef>
                <a:spcPts val="0"/>
              </a:spcBef>
              <a:buNone/>
            </a:pPr>
            <a:r>
              <a:rPr lang="en-GB" sz="1100" dirty="0" smtClean="0"/>
              <a:t> </a:t>
            </a:r>
          </a:p>
          <a:p>
            <a:pPr marL="0" indent="0">
              <a:lnSpc>
                <a:spcPct val="120000"/>
              </a:lnSpc>
              <a:spcBef>
                <a:spcPts val="0"/>
              </a:spcBef>
              <a:buNone/>
            </a:pPr>
            <a:r>
              <a:rPr lang="en-GB" sz="1100" dirty="0" smtClean="0"/>
              <a:t>“Early childhood educators should actively introduce mathematical concepts, methods, and language through a variety of appropriate experiences. Teachers should guide children in seeing connections of ideas within mathematics as well as with other subjects, developing their mathematical knowledge throughout the day and across the curriculum. They must encourage children to communicate, explaining their thinking as they interact with important mathematics in </a:t>
            </a:r>
            <a:r>
              <a:rPr lang="en-GB" sz="1100" u="sng" dirty="0" smtClean="0"/>
              <a:t>deep and sustained</a:t>
            </a:r>
            <a:r>
              <a:rPr lang="en-GB" sz="1100" dirty="0" smtClean="0"/>
              <a:t> ways.” </a:t>
            </a:r>
          </a:p>
          <a:p>
            <a:pPr marL="0" indent="0">
              <a:lnSpc>
                <a:spcPct val="120000"/>
              </a:lnSpc>
              <a:spcBef>
                <a:spcPts val="0"/>
              </a:spcBef>
              <a:buNone/>
            </a:pPr>
            <a:r>
              <a:rPr lang="en-GB" sz="1100" dirty="0" smtClean="0"/>
              <a:t> </a:t>
            </a:r>
          </a:p>
          <a:p>
            <a:pPr marL="0" indent="0">
              <a:lnSpc>
                <a:spcPct val="120000"/>
              </a:lnSpc>
              <a:spcBef>
                <a:spcPts val="0"/>
              </a:spcBef>
              <a:buNone/>
            </a:pPr>
            <a:r>
              <a:rPr lang="en-GB" sz="1100" dirty="0" smtClean="0"/>
              <a:t> </a:t>
            </a:r>
          </a:p>
          <a:p>
            <a:pPr marL="0" indent="0">
              <a:lnSpc>
                <a:spcPct val="120000"/>
              </a:lnSpc>
              <a:spcBef>
                <a:spcPts val="0"/>
              </a:spcBef>
              <a:buNone/>
            </a:pPr>
            <a:r>
              <a:rPr lang="en-GB" sz="1100" b="1" dirty="0" smtClean="0"/>
              <a:t>THE EARLY YEARS FOUNDATION STAGE</a:t>
            </a:r>
            <a:endParaRPr lang="en-GB" sz="1100" dirty="0" smtClean="0"/>
          </a:p>
          <a:p>
            <a:pPr marL="0" indent="0">
              <a:lnSpc>
                <a:spcPct val="120000"/>
              </a:lnSpc>
              <a:spcBef>
                <a:spcPts val="0"/>
              </a:spcBef>
              <a:buNone/>
            </a:pPr>
            <a:r>
              <a:rPr lang="en-GB" sz="1100" b="1" dirty="0" smtClean="0"/>
              <a:t> </a:t>
            </a:r>
            <a:endParaRPr lang="en-GB" sz="1100" dirty="0" smtClean="0"/>
          </a:p>
          <a:p>
            <a:pPr marL="0" indent="0">
              <a:lnSpc>
                <a:spcPct val="120000"/>
              </a:lnSpc>
              <a:spcBef>
                <a:spcPts val="0"/>
              </a:spcBef>
              <a:buNone/>
            </a:pPr>
            <a:r>
              <a:rPr lang="en-GB" sz="1100" b="1" dirty="0" smtClean="0"/>
              <a:t>Mathematics </a:t>
            </a:r>
            <a:r>
              <a:rPr lang="en-GB" sz="1100" dirty="0" smtClean="0"/>
              <a:t>involves providing children with opportunities to develop and improve their skills in counting, understanding and using numbers, calculating simple addition and subtraction problems; and to describe shapes, spaces, and measures. </a:t>
            </a:r>
          </a:p>
          <a:p>
            <a:pPr marL="0" indent="0">
              <a:lnSpc>
                <a:spcPct val="120000"/>
              </a:lnSpc>
              <a:spcBef>
                <a:spcPts val="0"/>
              </a:spcBef>
              <a:buNone/>
            </a:pPr>
            <a:r>
              <a:rPr lang="en-GB" sz="1100" dirty="0" smtClean="0"/>
              <a:t> </a:t>
            </a:r>
          </a:p>
          <a:p>
            <a:pPr marL="0" indent="0">
              <a:lnSpc>
                <a:spcPct val="120000"/>
              </a:lnSpc>
              <a:spcBef>
                <a:spcPts val="0"/>
              </a:spcBef>
              <a:buNone/>
            </a:pPr>
            <a:r>
              <a:rPr lang="en-GB" sz="1100" dirty="0" smtClean="0"/>
              <a:t>(Statutory Framework for the Early Years Foundation Stage, </a:t>
            </a:r>
            <a:r>
              <a:rPr lang="en-GB" sz="1100" dirty="0" err="1" smtClean="0"/>
              <a:t>DfE</a:t>
            </a:r>
            <a:r>
              <a:rPr lang="en-GB" sz="1100" dirty="0" smtClean="0"/>
              <a:t>: 2012)</a:t>
            </a:r>
          </a:p>
          <a:p>
            <a:endParaRPr lang="en-GB"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Addition</a:t>
            </a:r>
            <a:r>
              <a:rPr lang="en-GB" sz="1800" dirty="0" smtClean="0"/>
              <a:t/>
            </a:r>
            <a:br>
              <a:rPr lang="en-GB" sz="1800" dirty="0" smtClean="0"/>
            </a:br>
            <a:r>
              <a:rPr lang="en-GB" sz="1800" dirty="0" smtClean="0"/>
              <a:t/>
            </a:r>
            <a:br>
              <a:rPr lang="en-GB" sz="1800" dirty="0" smtClean="0"/>
            </a:br>
            <a:r>
              <a:rPr lang="en-GB" sz="1200" dirty="0" smtClean="0"/>
              <a:t>Maths for young children should be meaningful. Where possible, concepts should be taught in the context of real life.</a:t>
            </a:r>
            <a:endParaRPr lang="en-GB" sz="1800" dirty="0"/>
          </a:p>
        </p:txBody>
      </p:sp>
      <p:pic>
        <p:nvPicPr>
          <p:cNvPr id="1027" name="Picture 3"/>
          <p:cNvPicPr>
            <a:picLocks noChangeAspect="1" noChangeArrowheads="1"/>
          </p:cNvPicPr>
          <p:nvPr/>
        </p:nvPicPr>
        <p:blipFill>
          <a:blip r:embed="rId2"/>
          <a:srcRect l="19766" t="24414" r="19290" b="9179"/>
          <a:stretch>
            <a:fillRect/>
          </a:stretch>
        </p:blipFill>
        <p:spPr bwMode="auto">
          <a:xfrm>
            <a:off x="285720" y="1357297"/>
            <a:ext cx="8501122" cy="520789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Subtraction</a:t>
            </a:r>
            <a:r>
              <a:rPr lang="en-GB" sz="1800" dirty="0" smtClean="0"/>
              <a:t/>
            </a:r>
            <a:br>
              <a:rPr lang="en-GB" sz="1800" dirty="0" smtClean="0"/>
            </a:br>
            <a:r>
              <a:rPr lang="en-GB" sz="1800" dirty="0" smtClean="0"/>
              <a:t/>
            </a:r>
            <a:br>
              <a:rPr lang="en-GB" sz="1800" dirty="0" smtClean="0"/>
            </a:br>
            <a:r>
              <a:rPr lang="en-GB" sz="1200" dirty="0" smtClean="0">
                <a:solidFill>
                  <a:prstClr val="black"/>
                </a:solidFill>
              </a:rPr>
              <a:t> Maths for young children should be meaningful. Where possible, concepts should be taught in the context of real life.</a:t>
            </a:r>
            <a:endParaRPr lang="en-GB" sz="1800" dirty="0"/>
          </a:p>
        </p:txBody>
      </p:sp>
      <p:pic>
        <p:nvPicPr>
          <p:cNvPr id="2051" name="Picture 3"/>
          <p:cNvPicPr>
            <a:picLocks noChangeAspect="1" noChangeArrowheads="1"/>
          </p:cNvPicPr>
          <p:nvPr/>
        </p:nvPicPr>
        <p:blipFill>
          <a:blip r:embed="rId2"/>
          <a:srcRect l="22511" t="35156" r="23133" b="9179"/>
          <a:stretch>
            <a:fillRect/>
          </a:stretch>
        </p:blipFill>
        <p:spPr bwMode="auto">
          <a:xfrm>
            <a:off x="0" y="1357297"/>
            <a:ext cx="9144000" cy="52647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Multiplication</a:t>
            </a:r>
            <a:r>
              <a:rPr lang="en-GB" sz="1800" dirty="0" smtClean="0"/>
              <a:t/>
            </a:r>
            <a:br>
              <a:rPr lang="en-GB" sz="1800" dirty="0" smtClean="0"/>
            </a:br>
            <a:r>
              <a:rPr lang="en-GB" sz="1800" dirty="0" smtClean="0"/>
              <a:t/>
            </a:r>
            <a:br>
              <a:rPr lang="en-GB" sz="1800" dirty="0" smtClean="0"/>
            </a:br>
            <a:r>
              <a:rPr lang="en-GB" sz="1200" dirty="0" smtClean="0">
                <a:solidFill>
                  <a:prstClr val="black"/>
                </a:solidFill>
              </a:rPr>
              <a:t> Maths for young children should be meaningful. Where possible, concepts should be taught in the context of real life.</a:t>
            </a:r>
            <a:endParaRPr lang="en-GB" sz="1800" dirty="0"/>
          </a:p>
        </p:txBody>
      </p:sp>
      <p:pic>
        <p:nvPicPr>
          <p:cNvPr id="3075" name="Picture 3"/>
          <p:cNvPicPr>
            <a:picLocks noChangeAspect="1" noChangeArrowheads="1"/>
          </p:cNvPicPr>
          <p:nvPr/>
        </p:nvPicPr>
        <p:blipFill>
          <a:blip r:embed="rId2"/>
          <a:srcRect l="24707" t="25390" r="23682" b="12109"/>
          <a:stretch>
            <a:fillRect/>
          </a:stretch>
        </p:blipFill>
        <p:spPr bwMode="auto">
          <a:xfrm>
            <a:off x="571472" y="1357298"/>
            <a:ext cx="8001056" cy="54475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Division and fractions</a:t>
            </a:r>
            <a:r>
              <a:rPr lang="en-GB" sz="1800" dirty="0" smtClean="0"/>
              <a:t/>
            </a:r>
            <a:br>
              <a:rPr lang="en-GB" sz="1800" dirty="0" smtClean="0"/>
            </a:br>
            <a:r>
              <a:rPr lang="en-GB" sz="1800" dirty="0" smtClean="0"/>
              <a:t/>
            </a:r>
            <a:br>
              <a:rPr lang="en-GB" sz="1800" dirty="0" smtClean="0"/>
            </a:br>
            <a:r>
              <a:rPr lang="en-GB" sz="1200" dirty="0" smtClean="0">
                <a:solidFill>
                  <a:prstClr val="black"/>
                </a:solidFill>
              </a:rPr>
              <a:t> Maths for young children should be meaningful. Where possible, concepts should be taught in the context of real life.</a:t>
            </a:r>
            <a:endParaRPr lang="en-GB" sz="1800" dirty="0"/>
          </a:p>
        </p:txBody>
      </p:sp>
      <p:pic>
        <p:nvPicPr>
          <p:cNvPr id="5123" name="Picture 3"/>
          <p:cNvPicPr>
            <a:picLocks noChangeAspect="1" noChangeArrowheads="1"/>
          </p:cNvPicPr>
          <p:nvPr/>
        </p:nvPicPr>
        <p:blipFill>
          <a:blip r:embed="rId2"/>
          <a:srcRect l="24158" t="27344" r="23682" b="9179"/>
          <a:stretch>
            <a:fillRect/>
          </a:stretch>
        </p:blipFill>
        <p:spPr bwMode="auto">
          <a:xfrm>
            <a:off x="571472" y="1383617"/>
            <a:ext cx="8001056" cy="54744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1439850"/>
          </a:xfrm>
        </p:spPr>
        <p:txBody>
          <a:bodyPr>
            <a:noAutofit/>
          </a:bodyPr>
          <a:lstStyle/>
          <a:p>
            <a:r>
              <a:rPr lang="en-GB" sz="2400" b="1" dirty="0" smtClean="0">
                <a:solidFill>
                  <a:srgbClr val="005696"/>
                </a:solidFill>
                <a:latin typeface="+mn-lt"/>
              </a:rPr>
              <a:t>Development Matters in the</a:t>
            </a:r>
            <a:br>
              <a:rPr lang="en-GB" sz="2400" b="1" dirty="0" smtClean="0">
                <a:solidFill>
                  <a:srgbClr val="005696"/>
                </a:solidFill>
                <a:latin typeface="+mn-lt"/>
              </a:rPr>
            </a:br>
            <a:r>
              <a:rPr lang="en-GB" sz="2400" b="1" dirty="0" smtClean="0">
                <a:solidFill>
                  <a:srgbClr val="005696"/>
                </a:solidFill>
                <a:latin typeface="+mn-lt"/>
              </a:rPr>
              <a:t>Early Years Foundation Stage (EYFS)</a:t>
            </a:r>
            <a:br>
              <a:rPr lang="en-GB" sz="2400" b="1" dirty="0" smtClean="0">
                <a:solidFill>
                  <a:srgbClr val="005696"/>
                </a:solidFill>
                <a:latin typeface="+mn-lt"/>
              </a:rPr>
            </a:br>
            <a:r>
              <a:rPr lang="en-GB" sz="1600" b="1" dirty="0" smtClean="0">
                <a:solidFill>
                  <a:srgbClr val="0094A5"/>
                </a:solidFill>
                <a:latin typeface="+mn-lt"/>
              </a:rPr>
              <a:t>This non-statutory guidance material supports practitioners</a:t>
            </a:r>
            <a:br>
              <a:rPr lang="en-GB" sz="1600" b="1" dirty="0" smtClean="0">
                <a:solidFill>
                  <a:srgbClr val="0094A5"/>
                </a:solidFill>
                <a:latin typeface="+mn-lt"/>
              </a:rPr>
            </a:br>
            <a:r>
              <a:rPr lang="en-GB" sz="1600" b="1" dirty="0" smtClean="0">
                <a:solidFill>
                  <a:srgbClr val="0094A5"/>
                </a:solidFill>
                <a:latin typeface="+mn-lt"/>
              </a:rPr>
              <a:t>in implementing the statutory requirements of the EYFS.</a:t>
            </a:r>
            <a:br>
              <a:rPr lang="en-GB" sz="1600" b="1" dirty="0" smtClean="0">
                <a:solidFill>
                  <a:srgbClr val="0094A5"/>
                </a:solidFill>
                <a:latin typeface="+mn-lt"/>
              </a:rPr>
            </a:br>
            <a:r>
              <a:rPr lang="en-GB" sz="1600" dirty="0" smtClean="0">
                <a:latin typeface="+mn-lt"/>
              </a:rPr>
              <a:t>©Crown Copyright 2012</a:t>
            </a:r>
            <a:r>
              <a:rPr lang="en-GB" sz="1600" b="1" dirty="0" smtClean="0">
                <a:solidFill>
                  <a:srgbClr val="0094A5"/>
                </a:solidFill>
                <a:latin typeface="HelveticaNeue-Bold"/>
              </a:rPr>
              <a:t/>
            </a:r>
            <a:br>
              <a:rPr lang="en-GB" sz="1600" b="1" dirty="0" smtClean="0">
                <a:solidFill>
                  <a:srgbClr val="0094A5"/>
                </a:solidFill>
                <a:latin typeface="HelveticaNeue-Bold"/>
              </a:rPr>
            </a:br>
            <a:endParaRPr lang="en-GB" sz="1600" dirty="0"/>
          </a:p>
        </p:txBody>
      </p:sp>
      <p:graphicFrame>
        <p:nvGraphicFramePr>
          <p:cNvPr id="4" name="Table 3"/>
          <p:cNvGraphicFramePr>
            <a:graphicFrameLocks noGrp="1"/>
          </p:cNvGraphicFramePr>
          <p:nvPr/>
        </p:nvGraphicFramePr>
        <p:xfrm>
          <a:off x="571472" y="2631566"/>
          <a:ext cx="8001056" cy="3785616"/>
        </p:xfrm>
        <a:graphic>
          <a:graphicData uri="http://schemas.openxmlformats.org/drawingml/2006/table">
            <a:tbl>
              <a:tblPr/>
              <a:tblGrid>
                <a:gridCol w="1999981"/>
                <a:gridCol w="1999981"/>
                <a:gridCol w="2000547"/>
                <a:gridCol w="2000547"/>
              </a:tblGrid>
              <a:tr h="3012012">
                <a:tc>
                  <a:txBody>
                    <a:bodyPr/>
                    <a:lstStyle/>
                    <a:p>
                      <a:pPr>
                        <a:lnSpc>
                          <a:spcPct val="115000"/>
                        </a:lnSpc>
                        <a:spcAft>
                          <a:spcPts val="0"/>
                        </a:spcAft>
                      </a:pPr>
                      <a:r>
                        <a:rPr lang="en-GB" sz="1200" dirty="0">
                          <a:latin typeface="+mn-lt"/>
                          <a:ea typeface="Calibri"/>
                          <a:cs typeface="HelveticaNeue-Light"/>
                          <a:hlinkClick r:id="rId2"/>
                        </a:rPr>
                        <a:t>22 – 36 months</a:t>
                      </a:r>
                      <a:endParaRPr lang="en-GB" sz="1200" dirty="0">
                        <a:latin typeface="+mn-lt"/>
                        <a:ea typeface="Calibri"/>
                        <a:cs typeface="Times New Roman"/>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r>
                        <a:rPr lang="en-GB" sz="1200" dirty="0" smtClean="0">
                          <a:latin typeface="+mn-lt"/>
                          <a:ea typeface="Calibri"/>
                          <a:cs typeface="HelveticaNeue-Light"/>
                        </a:rPr>
                        <a:t>Creates </a:t>
                      </a:r>
                      <a:r>
                        <a:rPr lang="en-GB" sz="1200" dirty="0">
                          <a:latin typeface="+mn-lt"/>
                          <a:ea typeface="Calibri"/>
                          <a:cs typeface="HelveticaNeue-Light"/>
                        </a:rPr>
                        <a:t>and experiments with symbols and marks representing ideas of number.</a:t>
                      </a:r>
                      <a:endParaRPr lang="en-GB" sz="1200" dirty="0">
                        <a:latin typeface="+mn-lt"/>
                        <a:ea typeface="Calibri"/>
                        <a:cs typeface="Times New Roman"/>
                      </a:endParaRPr>
                    </a:p>
                    <a:p>
                      <a:pPr>
                        <a:lnSpc>
                          <a:spcPct val="115000"/>
                        </a:lnSpc>
                        <a:spcAft>
                          <a:spcPts val="0"/>
                        </a:spcAft>
                      </a:pPr>
                      <a:r>
                        <a:rPr lang="en-GB" sz="1200" dirty="0">
                          <a:latin typeface="+mn-lt"/>
                          <a:ea typeface="Calibri"/>
                          <a:cs typeface="HelveticaNeue-Light"/>
                        </a:rPr>
                        <a:t>Begins to make comparisons between quantities.</a:t>
                      </a:r>
                      <a:endParaRPr lang="en-GB" sz="1200" dirty="0">
                        <a:latin typeface="+mn-lt"/>
                        <a:ea typeface="Calibri"/>
                        <a:cs typeface="Times New Roman"/>
                      </a:endParaRPr>
                    </a:p>
                    <a:p>
                      <a:pPr>
                        <a:lnSpc>
                          <a:spcPct val="115000"/>
                        </a:lnSpc>
                        <a:spcAft>
                          <a:spcPts val="0"/>
                        </a:spcAft>
                      </a:pPr>
                      <a:r>
                        <a:rPr lang="en-GB" sz="1200" dirty="0">
                          <a:latin typeface="+mn-lt"/>
                          <a:ea typeface="Calibri"/>
                          <a:cs typeface="HelveticaNeue-Light"/>
                        </a:rPr>
                        <a:t>Uses some language of quantities, such as </a:t>
                      </a:r>
                      <a:r>
                        <a:rPr lang="en-GB" sz="1200" i="1" dirty="0">
                          <a:latin typeface="+mn-lt"/>
                          <a:ea typeface="Calibri"/>
                          <a:cs typeface="HelveticaNeue-LightItalic"/>
                        </a:rPr>
                        <a:t>‘more’ </a:t>
                      </a:r>
                      <a:r>
                        <a:rPr lang="en-GB" sz="1200" dirty="0">
                          <a:latin typeface="+mn-lt"/>
                          <a:ea typeface="Calibri"/>
                          <a:cs typeface="HelveticaNeue-Light"/>
                        </a:rPr>
                        <a:t>and </a:t>
                      </a:r>
                      <a:r>
                        <a:rPr lang="en-GB" sz="1200" i="1" dirty="0">
                          <a:latin typeface="+mn-lt"/>
                          <a:ea typeface="Calibri"/>
                          <a:cs typeface="HelveticaNeue-LightItalic"/>
                        </a:rPr>
                        <a:t>‘a lot’.</a:t>
                      </a:r>
                      <a:endParaRPr lang="en-GB" sz="1200" dirty="0">
                        <a:latin typeface="+mn-lt"/>
                        <a:ea typeface="Calibri"/>
                        <a:cs typeface="Times New Roman"/>
                      </a:endParaRPr>
                    </a:p>
                    <a:p>
                      <a:pPr>
                        <a:lnSpc>
                          <a:spcPct val="115000"/>
                        </a:lnSpc>
                        <a:spcAft>
                          <a:spcPts val="0"/>
                        </a:spcAft>
                      </a:pPr>
                      <a:r>
                        <a:rPr lang="en-GB" sz="1200" dirty="0">
                          <a:latin typeface="+mn-lt"/>
                          <a:ea typeface="Calibri"/>
                          <a:cs typeface="HelveticaNeue-Light"/>
                        </a:rPr>
                        <a:t>Knows that a group of things changes in quantity when something is added or taken away.</a:t>
                      </a:r>
                      <a:endParaRPr lang="en-GB" sz="1200" dirty="0">
                        <a:latin typeface="+mn-lt"/>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a:latin typeface="+mn-lt"/>
                          <a:ea typeface="Calibri"/>
                          <a:cs typeface="HelveticaNeue-Light"/>
                          <a:hlinkClick r:id="rId2"/>
                        </a:rPr>
                        <a:t>30 – 50 months</a:t>
                      </a:r>
                      <a:endParaRPr lang="en-GB" sz="1200" dirty="0">
                        <a:latin typeface="+mn-lt"/>
                        <a:ea typeface="Calibri"/>
                        <a:cs typeface="Times New Roman"/>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r>
                        <a:rPr lang="en-GB" sz="1200" dirty="0" smtClean="0">
                          <a:latin typeface="+mn-lt"/>
                          <a:ea typeface="Calibri"/>
                          <a:cs typeface="HelveticaNeue-Light"/>
                        </a:rPr>
                        <a:t>Beginning </a:t>
                      </a:r>
                      <a:r>
                        <a:rPr lang="en-GB" sz="1200" dirty="0">
                          <a:latin typeface="+mn-lt"/>
                          <a:ea typeface="Calibri"/>
                          <a:cs typeface="HelveticaNeue-Light"/>
                        </a:rPr>
                        <a:t>to represent numbers using fingers, marks on paper or pictures.</a:t>
                      </a:r>
                      <a:endParaRPr lang="en-GB" sz="1200" dirty="0">
                        <a:latin typeface="+mn-lt"/>
                        <a:ea typeface="Calibri"/>
                        <a:cs typeface="Times New Roman"/>
                      </a:endParaRPr>
                    </a:p>
                    <a:p>
                      <a:pPr>
                        <a:lnSpc>
                          <a:spcPct val="115000"/>
                        </a:lnSpc>
                        <a:spcAft>
                          <a:spcPts val="0"/>
                        </a:spcAft>
                      </a:pPr>
                      <a:r>
                        <a:rPr lang="en-GB" sz="1200" dirty="0">
                          <a:latin typeface="+mn-lt"/>
                          <a:ea typeface="Calibri"/>
                          <a:cs typeface="HelveticaNeue-Light"/>
                        </a:rPr>
                        <a:t>Compares two groups of objects, saying when they have the same number.</a:t>
                      </a:r>
                      <a:endParaRPr lang="en-GB" sz="1200" dirty="0">
                        <a:latin typeface="+mn-lt"/>
                        <a:ea typeface="Calibri"/>
                        <a:cs typeface="Times New Roman"/>
                      </a:endParaRPr>
                    </a:p>
                    <a:p>
                      <a:pPr>
                        <a:lnSpc>
                          <a:spcPct val="115000"/>
                        </a:lnSpc>
                        <a:spcAft>
                          <a:spcPts val="0"/>
                        </a:spcAft>
                      </a:pPr>
                      <a:r>
                        <a:rPr lang="en-GB" sz="1200" dirty="0">
                          <a:latin typeface="+mn-lt"/>
                          <a:ea typeface="Calibri"/>
                          <a:cs typeface="HelveticaNeue-Light"/>
                        </a:rPr>
                        <a:t>Separates a group of three or four objects in different ways, beginning to recognise that the total is still the same.</a:t>
                      </a:r>
                      <a:endParaRPr lang="en-GB" sz="1200" dirty="0">
                        <a:latin typeface="+mn-lt"/>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a:latin typeface="+mn-lt"/>
                          <a:ea typeface="Calibri"/>
                          <a:cs typeface="HelveticaNeue-Light"/>
                          <a:hlinkClick r:id="rId2"/>
                        </a:rPr>
                        <a:t>40 – 60 months</a:t>
                      </a:r>
                      <a:endParaRPr lang="en-GB" sz="1200" dirty="0">
                        <a:latin typeface="+mn-lt"/>
                        <a:ea typeface="Calibri"/>
                        <a:cs typeface="Times New Roman"/>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endParaRPr lang="en-GB" sz="1200" dirty="0" smtClean="0">
                        <a:latin typeface="+mn-lt"/>
                        <a:ea typeface="Calibri"/>
                        <a:cs typeface="HelveticaNeue-Light"/>
                      </a:endParaRPr>
                    </a:p>
                    <a:p>
                      <a:pPr>
                        <a:lnSpc>
                          <a:spcPct val="115000"/>
                        </a:lnSpc>
                        <a:spcAft>
                          <a:spcPts val="0"/>
                        </a:spcAft>
                      </a:pPr>
                      <a:r>
                        <a:rPr lang="en-GB" sz="1200" dirty="0" smtClean="0">
                          <a:latin typeface="+mn-lt"/>
                          <a:ea typeface="Calibri"/>
                          <a:cs typeface="HelveticaNeue-Light"/>
                        </a:rPr>
                        <a:t>Says </a:t>
                      </a:r>
                      <a:r>
                        <a:rPr lang="en-GB" sz="1200" dirty="0">
                          <a:latin typeface="+mn-lt"/>
                          <a:ea typeface="Calibri"/>
                          <a:cs typeface="HelveticaNeue-Light"/>
                        </a:rPr>
                        <a:t>the number that is one more than a given number.</a:t>
                      </a:r>
                      <a:endParaRPr lang="en-GB" sz="1200" dirty="0">
                        <a:latin typeface="+mn-lt"/>
                        <a:ea typeface="Calibri"/>
                        <a:cs typeface="Times New Roman"/>
                      </a:endParaRPr>
                    </a:p>
                    <a:p>
                      <a:pPr>
                        <a:lnSpc>
                          <a:spcPct val="115000"/>
                        </a:lnSpc>
                        <a:spcAft>
                          <a:spcPts val="0"/>
                        </a:spcAft>
                      </a:pPr>
                      <a:r>
                        <a:rPr lang="en-GB" sz="1200" dirty="0">
                          <a:latin typeface="+mn-lt"/>
                          <a:ea typeface="Calibri"/>
                          <a:cs typeface="HelveticaNeue-Light"/>
                        </a:rPr>
                        <a:t>Finds one more or one less from a group of up to five objects, then ten objects.</a:t>
                      </a:r>
                      <a:endParaRPr lang="en-GB" sz="1200" dirty="0">
                        <a:latin typeface="+mn-lt"/>
                        <a:ea typeface="Calibri"/>
                        <a:cs typeface="Times New Roman"/>
                      </a:endParaRPr>
                    </a:p>
                    <a:p>
                      <a:pPr>
                        <a:lnSpc>
                          <a:spcPct val="115000"/>
                        </a:lnSpc>
                        <a:spcAft>
                          <a:spcPts val="0"/>
                        </a:spcAft>
                      </a:pPr>
                      <a:r>
                        <a:rPr lang="en-GB" sz="1200" dirty="0">
                          <a:latin typeface="+mn-lt"/>
                          <a:ea typeface="Calibri"/>
                          <a:cs typeface="HelveticaNeue-Light"/>
                        </a:rPr>
                        <a:t>In practical activities and discussion, beginning to use the vocabulary involved in adding and subtracting.</a:t>
                      </a:r>
                      <a:endParaRPr lang="en-GB" sz="1200" dirty="0">
                        <a:latin typeface="+mn-lt"/>
                        <a:ea typeface="Calibri"/>
                        <a:cs typeface="Times New Roman"/>
                      </a:endParaRPr>
                    </a:p>
                    <a:p>
                      <a:pPr>
                        <a:lnSpc>
                          <a:spcPct val="115000"/>
                        </a:lnSpc>
                        <a:spcAft>
                          <a:spcPts val="0"/>
                        </a:spcAft>
                      </a:pPr>
                      <a:r>
                        <a:rPr lang="en-GB" sz="1200" dirty="0">
                          <a:latin typeface="+mn-lt"/>
                          <a:ea typeface="Calibri"/>
                          <a:cs typeface="HelveticaNeue-Light"/>
                        </a:rPr>
                        <a:t>Records, using marks that they can interpret and explain.</a:t>
                      </a:r>
                      <a:endParaRPr lang="en-GB" sz="1200" dirty="0">
                        <a:latin typeface="+mn-lt"/>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dirty="0">
                          <a:latin typeface="+mn-lt"/>
                          <a:ea typeface="Calibri"/>
                          <a:cs typeface="Times New Roman"/>
                          <a:hlinkClick r:id="rId2"/>
                        </a:rPr>
                        <a:t>Early Learning Goal for </a:t>
                      </a:r>
                      <a:r>
                        <a:rPr lang="en-GB" sz="1200" b="1" dirty="0" smtClean="0">
                          <a:latin typeface="+mn-lt"/>
                          <a:ea typeface="Calibri"/>
                          <a:cs typeface="Times New Roman"/>
                          <a:hlinkClick r:id="rId2"/>
                        </a:rPr>
                        <a:t>Numbers</a:t>
                      </a:r>
                      <a:endParaRPr lang="en-GB" sz="1200" b="1" dirty="0" smtClean="0">
                        <a:latin typeface="+mn-lt"/>
                        <a:ea typeface="Calibri"/>
                        <a:cs typeface="Times New Roman"/>
                      </a:endParaRPr>
                    </a:p>
                    <a:p>
                      <a:pPr>
                        <a:lnSpc>
                          <a:spcPct val="115000"/>
                        </a:lnSpc>
                        <a:spcAft>
                          <a:spcPts val="0"/>
                        </a:spcAft>
                      </a:pPr>
                      <a:endParaRPr lang="en-GB" sz="1200" dirty="0">
                        <a:latin typeface="+mn-lt"/>
                        <a:ea typeface="Calibri"/>
                        <a:cs typeface="Times New Roman"/>
                      </a:endParaRPr>
                    </a:p>
                    <a:p>
                      <a:pPr>
                        <a:lnSpc>
                          <a:spcPct val="115000"/>
                        </a:lnSpc>
                        <a:spcAft>
                          <a:spcPts val="0"/>
                        </a:spcAft>
                      </a:pPr>
                      <a:endParaRPr lang="en-GB" sz="1200" b="1" dirty="0" smtClean="0">
                        <a:latin typeface="+mn-lt"/>
                        <a:ea typeface="Calibri"/>
                        <a:cs typeface="HelveticaNeue-Bold"/>
                      </a:endParaRPr>
                    </a:p>
                    <a:p>
                      <a:pPr>
                        <a:lnSpc>
                          <a:spcPct val="115000"/>
                        </a:lnSpc>
                        <a:spcAft>
                          <a:spcPts val="0"/>
                        </a:spcAft>
                      </a:pPr>
                      <a:endParaRPr lang="en-GB" sz="1200" b="1" dirty="0" smtClean="0">
                        <a:latin typeface="+mn-lt"/>
                        <a:ea typeface="Calibri"/>
                        <a:cs typeface="HelveticaNeue-Bold"/>
                      </a:endParaRPr>
                    </a:p>
                    <a:p>
                      <a:pPr>
                        <a:lnSpc>
                          <a:spcPct val="115000"/>
                        </a:lnSpc>
                        <a:spcAft>
                          <a:spcPts val="0"/>
                        </a:spcAft>
                      </a:pPr>
                      <a:r>
                        <a:rPr lang="en-GB" sz="1200" b="1" dirty="0" smtClean="0">
                          <a:latin typeface="+mn-lt"/>
                          <a:ea typeface="Calibri"/>
                          <a:cs typeface="HelveticaNeue-Bold"/>
                        </a:rPr>
                        <a:t>Children </a:t>
                      </a:r>
                      <a:r>
                        <a:rPr lang="en-GB" sz="1200" b="1" dirty="0">
                          <a:latin typeface="+mn-lt"/>
                          <a:ea typeface="Calibri"/>
                          <a:cs typeface="HelveticaNeue-Bold"/>
                        </a:rPr>
                        <a:t>count reliably with numbers from one to 20, place them in order and say which number is one more or one less than a given number. </a:t>
                      </a:r>
                      <a:endParaRPr lang="en-GB" sz="1200" dirty="0">
                        <a:latin typeface="+mn-lt"/>
                        <a:ea typeface="Calibri"/>
                        <a:cs typeface="Times New Roman"/>
                      </a:endParaRPr>
                    </a:p>
                    <a:p>
                      <a:pPr>
                        <a:lnSpc>
                          <a:spcPct val="115000"/>
                        </a:lnSpc>
                        <a:spcAft>
                          <a:spcPts val="0"/>
                        </a:spcAft>
                      </a:pPr>
                      <a:r>
                        <a:rPr lang="en-GB" sz="1200" b="1" dirty="0">
                          <a:latin typeface="+mn-lt"/>
                          <a:ea typeface="Calibri"/>
                          <a:cs typeface="HelveticaNeue-Bold"/>
                        </a:rPr>
                        <a:t>Using quantities and</a:t>
                      </a:r>
                      <a:endParaRPr lang="en-GB" sz="1200" dirty="0">
                        <a:latin typeface="+mn-lt"/>
                        <a:ea typeface="Calibri"/>
                        <a:cs typeface="Times New Roman"/>
                      </a:endParaRPr>
                    </a:p>
                    <a:p>
                      <a:pPr>
                        <a:lnSpc>
                          <a:spcPct val="115000"/>
                        </a:lnSpc>
                        <a:spcAft>
                          <a:spcPts val="0"/>
                        </a:spcAft>
                      </a:pPr>
                      <a:r>
                        <a:rPr lang="en-GB" sz="1200" b="1" dirty="0">
                          <a:latin typeface="+mn-lt"/>
                          <a:ea typeface="Calibri"/>
                          <a:cs typeface="HelveticaNeue-Bold"/>
                        </a:rPr>
                        <a:t>objects, they add and subtract two single-digit numbers and count on or back to find the answer. They solve problems, including doubling, halving and sharing.</a:t>
                      </a:r>
                      <a:endParaRPr lang="en-GB" sz="1200" dirty="0">
                        <a:latin typeface="+mn-lt"/>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75206" y="2143116"/>
            <a:ext cx="2027735" cy="369332"/>
          </a:xfrm>
          <a:prstGeom prst="rect">
            <a:avLst/>
          </a:prstGeom>
          <a:noFill/>
        </p:spPr>
        <p:txBody>
          <a:bodyPr wrap="none" rtlCol="0">
            <a:spAutoFit/>
          </a:bodyPr>
          <a:lstStyle/>
          <a:p>
            <a:r>
              <a:rPr lang="en-GB" dirty="0" smtClean="0"/>
              <a:t>Links to calculation:</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267</Words>
  <Application>Microsoft Office PowerPoint</Application>
  <PresentationFormat>On-screen Show (4:3)</PresentationFormat>
  <Paragraphs>62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Calculation in the Early Years Foundation Stage</vt:lpstr>
      <vt:lpstr>Early Maths</vt:lpstr>
      <vt:lpstr>Addition  Maths for young children should be meaningful. Where possible, concepts should be taught in the context of real life.</vt:lpstr>
      <vt:lpstr>Subtraction   Maths for young children should be meaningful. Where possible, concepts should be taught in the context of real life.</vt:lpstr>
      <vt:lpstr>Multiplication   Maths for young children should be meaningful. Where possible, concepts should be taught in the context of real life.</vt:lpstr>
      <vt:lpstr>Division and fractions   Maths for young children should be meaningful. Where possible, concepts should be taught in the context of real life.</vt:lpstr>
      <vt:lpstr>Development Matters in the Early Years Foundation Stage (EYFS) This non-statutory guidance material supports practitioners in implementing the statutory requirements of the EYFS. ©Crown Copyright 2012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ShazidurR</cp:lastModifiedBy>
  <cp:revision>210</cp:revision>
  <cp:lastPrinted>2015-06-16T14:16:02Z</cp:lastPrinted>
  <dcterms:created xsi:type="dcterms:W3CDTF">2014-01-20T11:53:21Z</dcterms:created>
  <dcterms:modified xsi:type="dcterms:W3CDTF">2015-09-14T11:55:06Z</dcterms:modified>
</cp:coreProperties>
</file>