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56" r:id="rId3"/>
  </p:sldIdLst>
  <p:sldSz cx="9144000" cy="6858000" type="screen4x3"/>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63858" autoAdjust="0"/>
  </p:normalViewPr>
  <p:slideViewPr>
    <p:cSldViewPr>
      <p:cViewPr>
        <p:scale>
          <a:sx n="95" d="100"/>
          <a:sy n="95" d="100"/>
        </p:scale>
        <p:origin x="-1902"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2225" y="0"/>
            <a:ext cx="4278154" cy="339884"/>
          </a:xfrm>
          <a:prstGeom prst="rect">
            <a:avLst/>
          </a:prstGeom>
        </p:spPr>
        <p:txBody>
          <a:bodyPr vert="horz" lIns="91440" tIns="45720" rIns="91440" bIns="45720" rtlCol="0"/>
          <a:lstStyle>
            <a:lvl1pPr algn="r">
              <a:defRPr sz="1200"/>
            </a:lvl1pPr>
          </a:lstStyle>
          <a:p>
            <a:fld id="{59D58699-E52A-4F73-A47D-1443C49354EC}" type="datetimeFigureOut">
              <a:rPr lang="en-GB" smtClean="0"/>
              <a:t>21/09/2015</a:t>
            </a:fld>
            <a:endParaRPr lang="en-GB"/>
          </a:p>
        </p:txBody>
      </p:sp>
      <p:sp>
        <p:nvSpPr>
          <p:cNvPr id="4" name="Footer Placeholder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2225" y="6456612"/>
            <a:ext cx="4278154" cy="339884"/>
          </a:xfrm>
          <a:prstGeom prst="rect">
            <a:avLst/>
          </a:prstGeom>
        </p:spPr>
        <p:txBody>
          <a:bodyPr vert="horz" lIns="91440" tIns="45720" rIns="91440" bIns="45720" rtlCol="0" anchor="b"/>
          <a:lstStyle>
            <a:lvl1pPr algn="r">
              <a:defRPr sz="1200"/>
            </a:lvl1pPr>
          </a:lstStyle>
          <a:p>
            <a:fld id="{6C574F92-CB6F-42F7-920F-34A201084CCD}" type="slidenum">
              <a:rPr lang="en-GB" smtClean="0"/>
              <a:t>‹#›</a:t>
            </a:fld>
            <a:endParaRPr lang="en-GB"/>
          </a:p>
        </p:txBody>
      </p:sp>
    </p:spTree>
    <p:extLst>
      <p:ext uri="{BB962C8B-B14F-4D97-AF65-F5344CB8AC3E}">
        <p14:creationId xmlns:p14="http://schemas.microsoft.com/office/powerpoint/2010/main" val="333900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225" y="0"/>
            <a:ext cx="4278154" cy="339884"/>
          </a:xfrm>
          <a:prstGeom prst="rect">
            <a:avLst/>
          </a:prstGeom>
        </p:spPr>
        <p:txBody>
          <a:bodyPr vert="horz" lIns="91440" tIns="45720" rIns="91440" bIns="45720" rtlCol="0"/>
          <a:lstStyle>
            <a:lvl1pPr algn="r">
              <a:defRPr sz="1200"/>
            </a:lvl1pPr>
          </a:lstStyle>
          <a:p>
            <a:fld id="{38A5F93E-1F31-430F-8D68-8DF7E9D86115}" type="datetimeFigureOut">
              <a:rPr lang="en-GB" smtClean="0"/>
              <a:t>21/09/2015</a:t>
            </a:fld>
            <a:endParaRPr lang="en-GB"/>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267" y="3228897"/>
            <a:ext cx="789813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225" y="6456612"/>
            <a:ext cx="4278154" cy="339884"/>
          </a:xfrm>
          <a:prstGeom prst="rect">
            <a:avLst/>
          </a:prstGeom>
        </p:spPr>
        <p:txBody>
          <a:bodyPr vert="horz" lIns="91440" tIns="45720" rIns="91440" bIns="45720" rtlCol="0" anchor="b"/>
          <a:lstStyle>
            <a:lvl1pPr algn="r">
              <a:defRPr sz="1200"/>
            </a:lvl1pPr>
          </a:lstStyle>
          <a:p>
            <a:fld id="{BE5FC19A-471C-41C0-A193-010B341DF6AA}" type="slidenum">
              <a:rPr lang="en-GB" smtClean="0"/>
              <a:t>‹#›</a:t>
            </a:fld>
            <a:endParaRPr lang="en-GB"/>
          </a:p>
        </p:txBody>
      </p:sp>
    </p:spTree>
    <p:extLst>
      <p:ext uri="{BB962C8B-B14F-4D97-AF65-F5344CB8AC3E}">
        <p14:creationId xmlns:p14="http://schemas.microsoft.com/office/powerpoint/2010/main" val="349091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C19A-471C-41C0-A193-010B341DF6AA}" type="slidenum">
              <a:rPr lang="en-GB" smtClean="0"/>
              <a:pPr/>
              <a:t>1</a:t>
            </a:fld>
            <a:endParaRPr lang="en-GB"/>
          </a:p>
        </p:txBody>
      </p:sp>
    </p:spTree>
    <p:extLst>
      <p:ext uri="{BB962C8B-B14F-4D97-AF65-F5344CB8AC3E}">
        <p14:creationId xmlns:p14="http://schemas.microsoft.com/office/powerpoint/2010/main" val="405655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21/09/2015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021-BA62-4AF9-84C3-27591CED3692}" type="datetimeFigureOut">
              <a:rPr lang="en-GB" smtClean="0"/>
              <a:pPr/>
              <a:t>21/09/2015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DF1A1-8BB0-4B81-933C-0393B246E5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329" y="980728"/>
            <a:ext cx="8229600" cy="3582990"/>
          </a:xfrm>
        </p:spPr>
        <p:txBody>
          <a:bodyPr>
            <a:normAutofit/>
          </a:bodyPr>
          <a:lstStyle/>
          <a:p>
            <a:r>
              <a:rPr lang="en-GB" dirty="0" smtClean="0"/>
              <a:t>Calculation Policy</a:t>
            </a:r>
            <a:br>
              <a:rPr lang="en-GB" dirty="0" smtClean="0"/>
            </a:br>
            <a:r>
              <a:rPr lang="en-GB" dirty="0" smtClean="0"/>
              <a:t>Addition – Years 4-6</a:t>
            </a:r>
            <a:endParaRPr lang="en-GB"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p:nvPr/>
        </p:nvSpPr>
        <p:spPr>
          <a:xfrm>
            <a:off x="1814315" y="6104655"/>
            <a:ext cx="2740814" cy="369332"/>
          </a:xfrm>
          <a:prstGeom prst="rect">
            <a:avLst/>
          </a:prstGeom>
        </p:spPr>
        <p:txBody>
          <a:bodyPr wrap="none">
            <a:spAutoFit/>
          </a:bodyPr>
          <a:lstStyle/>
          <a:p>
            <a:pPr lvl="0" algn="ctr" fontAlgn="base">
              <a:spcBef>
                <a:spcPct val="0"/>
              </a:spcBef>
              <a:spcAft>
                <a:spcPct val="0"/>
              </a:spcAft>
              <a:tabLst>
                <a:tab pos="2865438" algn="ctr"/>
                <a:tab pos="5730875" algn="r"/>
              </a:tabLst>
            </a:pPr>
            <a:r>
              <a:rPr lang="en-GB" b="1" dirty="0">
                <a:latin typeface="Calibri" pitchFamily="34" charset="0"/>
                <a:ea typeface="Calibri" pitchFamily="34" charset="0"/>
                <a:cs typeface="Times New Roman" pitchFamily="18" charset="0"/>
              </a:rPr>
              <a:t>Kensington Primary School</a:t>
            </a:r>
            <a:endParaRPr lang="en-GB" sz="1400" dirty="0">
              <a:latin typeface="Arial" pitchFamily="34" charset="0"/>
              <a:cs typeface="Arial" pitchFamily="34" charset="0"/>
            </a:endParaRPr>
          </a:p>
        </p:txBody>
      </p:sp>
      <p:pic>
        <p:nvPicPr>
          <p:cNvPr id="1026" name="Picture 2" descr="T:\Curriculum\Maths\Maths INSET\Kensington Final Log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669" y="5696337"/>
            <a:ext cx="1365504" cy="847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80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9192593"/>
              </p:ext>
            </p:extLst>
          </p:nvPr>
        </p:nvGraphicFramePr>
        <p:xfrm>
          <a:off x="107504" y="116632"/>
          <a:ext cx="8856984" cy="6562990"/>
        </p:xfrm>
        <a:graphic>
          <a:graphicData uri="http://schemas.openxmlformats.org/drawingml/2006/table">
            <a:tbl>
              <a:tblPr firstRow="1" bandRow="1">
                <a:tableStyleId>{5940675A-B579-460E-94D1-54222C63F5DA}</a:tableStyleId>
              </a:tblPr>
              <a:tblGrid>
                <a:gridCol w="2808312"/>
                <a:gridCol w="3240360"/>
                <a:gridCol w="2808312"/>
              </a:tblGrid>
              <a:tr h="390790">
                <a:tc>
                  <a:txBody>
                    <a:bodyPr/>
                    <a:lstStyle/>
                    <a:p>
                      <a:pPr algn="ctr"/>
                      <a:r>
                        <a:rPr lang="en-GB" b="1" dirty="0" smtClean="0"/>
                        <a:t>Year</a:t>
                      </a:r>
                      <a:r>
                        <a:rPr lang="en-GB" b="1" baseline="0" dirty="0" smtClean="0"/>
                        <a:t> 4</a:t>
                      </a:r>
                      <a:endParaRPr lang="en-GB" b="1" dirty="0"/>
                    </a:p>
                  </a:txBody>
                  <a:tcPr/>
                </a:tc>
                <a:tc>
                  <a:txBody>
                    <a:bodyPr/>
                    <a:lstStyle/>
                    <a:p>
                      <a:pPr algn="ctr"/>
                      <a:r>
                        <a:rPr lang="en-GB" b="1" dirty="0" smtClean="0"/>
                        <a:t>Year</a:t>
                      </a:r>
                      <a:r>
                        <a:rPr lang="en-GB" b="1" baseline="0" dirty="0" smtClean="0"/>
                        <a:t> 5</a:t>
                      </a:r>
                      <a:endParaRPr lang="en-GB" b="1" dirty="0"/>
                    </a:p>
                  </a:txBody>
                  <a:tcPr/>
                </a:tc>
                <a:tc>
                  <a:txBody>
                    <a:bodyPr/>
                    <a:lstStyle/>
                    <a:p>
                      <a:pPr algn="ctr"/>
                      <a:r>
                        <a:rPr lang="en-GB" b="1" dirty="0" smtClean="0"/>
                        <a:t>Year</a:t>
                      </a:r>
                      <a:r>
                        <a:rPr lang="en-GB" b="1" baseline="0" dirty="0" smtClean="0"/>
                        <a:t> 6</a:t>
                      </a:r>
                      <a:endParaRPr lang="en-GB" b="1" dirty="0"/>
                    </a:p>
                  </a:txBody>
                  <a:tcPr/>
                </a:tc>
              </a:tr>
              <a:tr h="6161938">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Expanded</a:t>
                      </a:r>
                      <a:r>
                        <a:rPr lang="en-GB" sz="1000" baseline="0" dirty="0" smtClean="0"/>
                        <a:t> column addition modelled with place value counters, progressing to calculations with 4-digit numbers.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endParaRPr lang="en-GB" sz="900" b="1" u="sng" kern="1200" dirty="0" smtClean="0">
                        <a:solidFill>
                          <a:schemeClr val="tx1"/>
                        </a:solidFill>
                        <a:effectLst/>
                        <a:latin typeface="+mn-lt"/>
                        <a:ea typeface="+mn-ea"/>
                        <a:cs typeface="+mn-cs"/>
                      </a:endParaRPr>
                    </a:p>
                    <a:p>
                      <a:r>
                        <a:rPr lang="en-GB" sz="900" b="1" u="sng" kern="1200" dirty="0" smtClean="0">
                          <a:solidFill>
                            <a:schemeClr val="tx1"/>
                          </a:solidFill>
                          <a:effectLst/>
                          <a:latin typeface="+mn-lt"/>
                          <a:ea typeface="+mn-ea"/>
                          <a:cs typeface="+mn-cs"/>
                        </a:rPr>
                        <a:t>Compact written method</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numbers with at least four digits. </a:t>
                      </a: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endParaRPr lang="en-GB" sz="900" b="1" kern="1200" dirty="0" smtClean="0">
                        <a:solidFill>
                          <a:schemeClr val="tx1"/>
                        </a:solidFill>
                        <a:effectLst/>
                        <a:latin typeface="+mn-lt"/>
                        <a:ea typeface="+mn-ea"/>
                        <a:cs typeface="+mn-cs"/>
                      </a:endParaRPr>
                    </a:p>
                    <a:p>
                      <a:r>
                        <a:rPr lang="en-GB" sz="900" b="1" kern="1200" dirty="0" smtClean="0">
                          <a:solidFill>
                            <a:schemeClr val="tx1"/>
                          </a:solidFill>
                          <a:effectLst/>
                          <a:latin typeface="+mn-lt"/>
                          <a:ea typeface="+mn-ea"/>
                          <a:cs typeface="+mn-cs"/>
                        </a:rPr>
                        <a:t>Children should be able to make the choice of reverting to expanded methods if experiencing any difficulty.</a:t>
                      </a:r>
                    </a:p>
                    <a:p>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Extend to up to two places of decimals (same number of decimals places) and adding several numbers (with different numbers of digits).</a:t>
                      </a:r>
                    </a:p>
                    <a:p>
                      <a:r>
                        <a:rPr lang="en-GB" sz="900" kern="1200" dirty="0" smtClean="0">
                          <a:solidFill>
                            <a:schemeClr val="tx1"/>
                          </a:solidFill>
                          <a:effectLst/>
                          <a:latin typeface="+mn-lt"/>
                          <a:ea typeface="+mn-ea"/>
                          <a:cs typeface="+mn-cs"/>
                        </a:rPr>
                        <a:t>     72.8</a:t>
                      </a: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+ 54.6</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a:t>
                      </a:r>
                      <a:r>
                        <a:rPr lang="en-GB" sz="900" u="sng" kern="1200" dirty="0" smtClean="0">
                          <a:solidFill>
                            <a:schemeClr val="tx1"/>
                          </a:solidFill>
                          <a:effectLst/>
                          <a:latin typeface="+mn-lt"/>
                          <a:ea typeface="+mn-ea"/>
                          <a:cs typeface="+mn-cs"/>
                        </a:rPr>
                        <a:t>127.4</a:t>
                      </a:r>
                      <a:endParaRPr lang="en-GB" sz="900" kern="1200" dirty="0" smtClean="0">
                        <a:solidFill>
                          <a:schemeClr val="tx1"/>
                        </a:solidFill>
                        <a:effectLst/>
                        <a:latin typeface="+mn-lt"/>
                        <a:ea typeface="+mn-ea"/>
                        <a:cs typeface="+mn-cs"/>
                      </a:endParaRPr>
                    </a:p>
                    <a:p>
                      <a:r>
                        <a:rPr lang="en-GB" sz="900" kern="1200" dirty="0" smtClean="0">
                          <a:solidFill>
                            <a:schemeClr val="tx1"/>
                          </a:solidFill>
                          <a:effectLst/>
                          <a:latin typeface="+mn-lt"/>
                          <a:ea typeface="+mn-ea"/>
                          <a:cs typeface="+mn-cs"/>
                        </a:rPr>
                        <a:t>  1  1</a:t>
                      </a:r>
                      <a:endParaRPr lang="en-GB" sz="1000" baseline="0" dirty="0" smtClean="0"/>
                    </a:p>
                  </a:txBody>
                  <a:tcPr/>
                </a:tc>
                <a:tc>
                  <a:txBody>
                    <a:bodyPr/>
                    <a:lstStyle/>
                    <a:p>
                      <a:r>
                        <a:rPr lang="en-GB" sz="1000" baseline="0" dirty="0" smtClean="0"/>
                        <a:t>Missing number/digit problems:</a:t>
                      </a:r>
                    </a:p>
                    <a:p>
                      <a:endParaRPr lang="en-GB" sz="1000" b="1" u="sng" baseline="0" dirty="0" smtClean="0"/>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 Children should practise with increasingly large numbers to aid fluency</a:t>
                      </a:r>
                    </a:p>
                    <a:p>
                      <a:r>
                        <a:rPr lang="en-GB" sz="1000" baseline="0" dirty="0" smtClean="0"/>
                        <a:t> e.g. 12462 + 2300 = 14762</a:t>
                      </a:r>
                    </a:p>
                    <a:p>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 (progressing to more than 4-digits)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As year 4, progressing when understanding of the expanded method is secure, children will move on to the formal columnar method for whole numbers and decimal numbers as an efficient written algorithm.</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u="none" baseline="0" dirty="0" smtClean="0"/>
                    </a:p>
                    <a:p>
                      <a:r>
                        <a:rPr lang="en-GB" sz="1000" kern="1200" dirty="0" smtClean="0">
                          <a:solidFill>
                            <a:schemeClr val="tx1"/>
                          </a:solidFill>
                          <a:effectLst/>
                          <a:latin typeface="+mn-lt"/>
                          <a:ea typeface="+mn-ea"/>
                          <a:cs typeface="+mn-cs"/>
                        </a:rPr>
                        <a:t> </a:t>
                      </a:r>
                    </a:p>
                    <a:p>
                      <a:r>
                        <a:rPr lang="en-GB" sz="1000" kern="1200" dirty="0" smtClean="0">
                          <a:solidFill>
                            <a:srgbClr val="FF0000"/>
                          </a:solidFill>
                          <a:effectLst/>
                          <a:latin typeface="+mn-lt"/>
                          <a:ea typeface="+mn-ea"/>
                          <a:cs typeface="+mn-cs"/>
                        </a:rPr>
                        <a:t>    172.83</a:t>
                      </a:r>
                    </a:p>
                    <a:p>
                      <a:r>
                        <a:rPr lang="en-GB" sz="1000" kern="1200" dirty="0" smtClean="0">
                          <a:solidFill>
                            <a:srgbClr val="FF0000"/>
                          </a:solidFill>
                          <a:effectLst/>
                          <a:latin typeface="+mn-lt"/>
                          <a:ea typeface="+mn-ea"/>
                          <a:cs typeface="+mn-cs"/>
                        </a:rPr>
                        <a:t> </a:t>
                      </a:r>
                      <a:r>
                        <a:rPr lang="en-GB" sz="1000" u="none" kern="1200" dirty="0" smtClean="0">
                          <a:solidFill>
                            <a:srgbClr val="FF0000"/>
                          </a:solidFill>
                          <a:effectLst/>
                          <a:latin typeface="+mn-lt"/>
                          <a:ea typeface="+mn-ea"/>
                          <a:cs typeface="+mn-cs"/>
                        </a:rPr>
                        <a:t>+</a:t>
                      </a:r>
                      <a:r>
                        <a:rPr lang="en-GB" sz="1000" u="sng" kern="1200" dirty="0" smtClean="0">
                          <a:solidFill>
                            <a:srgbClr val="FF0000"/>
                          </a:solidFill>
                          <a:effectLst/>
                          <a:latin typeface="+mn-lt"/>
                          <a:ea typeface="+mn-ea"/>
                          <a:cs typeface="+mn-cs"/>
                        </a:rPr>
                        <a:t>   54.68</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a:t>
                      </a:r>
                      <a:r>
                        <a:rPr lang="en-GB" sz="1000" u="sng" kern="1200" dirty="0" smtClean="0">
                          <a:solidFill>
                            <a:srgbClr val="FF0000"/>
                          </a:solidFill>
                          <a:effectLst/>
                          <a:latin typeface="+mn-lt"/>
                          <a:ea typeface="+mn-ea"/>
                          <a:cs typeface="+mn-cs"/>
                        </a:rPr>
                        <a:t>  227.51</a:t>
                      </a:r>
                      <a:endParaRPr lang="en-GB" sz="10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     1  1 1</a:t>
                      </a:r>
                      <a:endParaRPr lang="en-GB" sz="1000" dirty="0" smtClean="0">
                        <a:solidFill>
                          <a:srgbClr val="FF0000"/>
                        </a:solidFill>
                      </a:endParaRPr>
                    </a:p>
                    <a:p>
                      <a:endParaRPr lang="en-GB"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t>Place value counters can be used alongside the columnar method to develop understanding of addition with decimal numbers. </a:t>
                      </a:r>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p>
                      <a:endParaRPr lang="en-GB" sz="1000" dirty="0" smtClean="0"/>
                    </a:p>
                  </a:txBody>
                  <a:tcPr/>
                </a:tc>
                <a:tc>
                  <a:txBody>
                    <a:bodyPr/>
                    <a:lstStyle/>
                    <a:p>
                      <a:r>
                        <a:rPr lang="en-GB" sz="1000" kern="1200" dirty="0" smtClean="0">
                          <a:solidFill>
                            <a:schemeClr val="tx1"/>
                          </a:solidFill>
                          <a:effectLst/>
                          <a:latin typeface="+mn-lt"/>
                          <a:ea typeface="+mn-ea"/>
                          <a:cs typeface="+mn-cs"/>
                        </a:rPr>
                        <a:t>Missing number/digit</a:t>
                      </a:r>
                      <a:r>
                        <a:rPr lang="en-GB" sz="1000" kern="1200" baseline="0" dirty="0" smtClean="0">
                          <a:solidFill>
                            <a:schemeClr val="tx1"/>
                          </a:solidFill>
                          <a:effectLst/>
                          <a:latin typeface="+mn-lt"/>
                          <a:ea typeface="+mn-ea"/>
                          <a:cs typeface="+mn-cs"/>
                        </a:rPr>
                        <a:t> problems: </a:t>
                      </a:r>
                    </a:p>
                    <a:p>
                      <a:endParaRPr lang="en-GB" sz="1000" b="1" u="sng" kern="1200" baseline="0" dirty="0" smtClean="0">
                        <a:solidFill>
                          <a:schemeClr val="tx1"/>
                        </a:solidFill>
                        <a:effectLst/>
                        <a:latin typeface="+mn-lt"/>
                        <a:ea typeface="+mn-ea"/>
                        <a:cs typeface="+mn-cs"/>
                      </a:endParaRPr>
                    </a:p>
                    <a:p>
                      <a:r>
                        <a:rPr lang="en-GB" sz="1000" b="1" u="sng" baseline="0" dirty="0" smtClean="0"/>
                        <a:t>Mental methods</a:t>
                      </a:r>
                      <a:r>
                        <a:rPr lang="en-GB" sz="1000" b="1" u="none" baseline="0" dirty="0" smtClean="0"/>
                        <a:t> </a:t>
                      </a:r>
                      <a:r>
                        <a:rPr lang="en-GB" sz="1000" baseline="0" dirty="0" smtClean="0"/>
                        <a:t>should continue to develop, supported by a range of models and images, including the number line. The bar model should continue to be used to help with problem solving.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Written methods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As year 5, progressing to larger numbers, aiming for both conceptual understanding and procedural fluency with columnar method to be secured. </a:t>
                      </a:r>
                    </a:p>
                    <a:p>
                      <a:r>
                        <a:rPr lang="en-GB" sz="1000" baseline="0" dirty="0" smtClean="0"/>
                        <a:t>Continue calculating with decimals, including those with different numbers of decimal places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t>Problem Solving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Teachers should ensure that pupils have the opportunity to apply their knowledge in a variety of contexts and problems (exploring cross curricular links) to deepen their understanding.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baseline="0" dirty="0" smtClean="0"/>
                        <a:t>.</a:t>
                      </a:r>
                      <a:endParaRPr lang="en-GB" sz="1000" dirty="0" smtClean="0"/>
                    </a:p>
                  </a:txBody>
                  <a:tcPr/>
                </a:tc>
              </a:tr>
            </a:tbl>
          </a:graphicData>
        </a:graphic>
      </p:graphicFrame>
      <p:pic>
        <p:nvPicPr>
          <p:cNvPr id="21" name="Picture 20"/>
          <p:cNvPicPr>
            <a:picLocks noChangeAspect="1"/>
          </p:cNvPicPr>
          <p:nvPr/>
        </p:nvPicPr>
        <p:blipFill>
          <a:blip r:embed="rId2"/>
          <a:stretch>
            <a:fillRect/>
          </a:stretch>
        </p:blipFill>
        <p:spPr>
          <a:xfrm>
            <a:off x="214282" y="2132856"/>
            <a:ext cx="1370620" cy="1286045"/>
          </a:xfrm>
          <a:prstGeom prst="rect">
            <a:avLst/>
          </a:prstGeom>
        </p:spPr>
      </p:pic>
      <p:pic>
        <p:nvPicPr>
          <p:cNvPr id="22" name="Picture 21"/>
          <p:cNvPicPr>
            <a:picLocks noChangeAspect="1"/>
          </p:cNvPicPr>
          <p:nvPr/>
        </p:nvPicPr>
        <p:blipFill>
          <a:blip r:embed="rId3"/>
          <a:stretch>
            <a:fillRect/>
          </a:stretch>
        </p:blipFill>
        <p:spPr>
          <a:xfrm>
            <a:off x="1591916" y="2105951"/>
            <a:ext cx="1052978" cy="563853"/>
          </a:xfrm>
          <a:prstGeom prst="rect">
            <a:avLst/>
          </a:prstGeom>
        </p:spPr>
      </p:pic>
      <p:pic>
        <p:nvPicPr>
          <p:cNvPr id="23" name="Picture 22"/>
          <p:cNvPicPr>
            <a:picLocks noChangeAspect="1"/>
          </p:cNvPicPr>
          <p:nvPr/>
        </p:nvPicPr>
        <p:blipFill>
          <a:blip r:embed="rId4"/>
          <a:stretch>
            <a:fillRect/>
          </a:stretch>
        </p:blipFill>
        <p:spPr>
          <a:xfrm>
            <a:off x="1784112" y="2573008"/>
            <a:ext cx="461123" cy="907835"/>
          </a:xfrm>
          <a:prstGeom prst="rect">
            <a:avLst/>
          </a:prstGeom>
        </p:spPr>
      </p:pic>
      <p:pic>
        <p:nvPicPr>
          <p:cNvPr id="2" name="Picture 1"/>
          <p:cNvPicPr>
            <a:picLocks noChangeAspect="1"/>
          </p:cNvPicPr>
          <p:nvPr/>
        </p:nvPicPr>
        <p:blipFill>
          <a:blip r:embed="rId5"/>
          <a:stretch>
            <a:fillRect/>
          </a:stretch>
        </p:blipFill>
        <p:spPr>
          <a:xfrm>
            <a:off x="390030" y="3853308"/>
            <a:ext cx="1855205" cy="1187219"/>
          </a:xfrm>
          <a:prstGeom prst="rect">
            <a:avLst/>
          </a:prstGeom>
        </p:spPr>
      </p:pic>
    </p:spTree>
    <p:extLst>
      <p:ext uri="{BB962C8B-B14F-4D97-AF65-F5344CB8AC3E}">
        <p14:creationId xmlns:p14="http://schemas.microsoft.com/office/powerpoint/2010/main" val="2746161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329</Words>
  <Application>Microsoft Office PowerPoint</Application>
  <PresentationFormat>On-screen Show (4:3)</PresentationFormat>
  <Paragraphs>87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Calculation Policy Addition – Years 4-6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ShazidurR</cp:lastModifiedBy>
  <cp:revision>203</cp:revision>
  <cp:lastPrinted>2015-06-16T13:54:43Z</cp:lastPrinted>
  <dcterms:created xsi:type="dcterms:W3CDTF">2014-01-20T11:53:21Z</dcterms:created>
  <dcterms:modified xsi:type="dcterms:W3CDTF">2015-09-21T09:13:38Z</dcterms:modified>
</cp:coreProperties>
</file>