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2" r:id="rId10"/>
    <p:sldId id="263" r:id="rId11"/>
    <p:sldId id="266" r:id="rId12"/>
    <p:sldId id="267" r:id="rId13"/>
    <p:sldId id="268" r:id="rId14"/>
    <p:sldId id="269" r:id="rId15"/>
    <p:sldId id="271" r:id="rId16"/>
    <p:sldId id="272" r:id="rId17"/>
    <p:sldId id="270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AC5C6D6-09EA-4F4F-B780-D9443982BC33}" type="datetimeFigureOut">
              <a:rPr lang="en-GB" smtClean="0"/>
              <a:t>09/02/2017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A8B81BB-03A4-4012-AF37-137D12ABEDA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83768" y="5949280"/>
            <a:ext cx="6400800" cy="76964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Miss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Heskett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and Mr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Raza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2017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636912"/>
            <a:ext cx="7772400" cy="3456384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en-GB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Comic Sans MS" pitchFamily="66" charset="0"/>
              </a:rPr>
              <a:t>Maths at Kensington Primary Schoo</a:t>
            </a:r>
            <a: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Comic Sans MS" pitchFamily="66" charset="0"/>
              </a:rPr>
              <a:t>l</a:t>
            </a:r>
          </a:p>
        </p:txBody>
      </p:sp>
      <p:pic>
        <p:nvPicPr>
          <p:cNvPr id="1026" name="Picture 2" descr="Image result for kensington primary school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46984"/>
            <a:ext cx="2857500" cy="176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69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83" y="72058"/>
            <a:ext cx="8496944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Aims of the sessions:</a:t>
            </a:r>
          </a:p>
          <a:p>
            <a:endParaRPr lang="en-GB" sz="2400" dirty="0" smtClean="0">
              <a:latin typeface="Comic Sans MS" pitchFamily="66" charset="0"/>
            </a:endParaRPr>
          </a:p>
          <a:p>
            <a:pPr marL="342900" lvl="0" indent="-342900">
              <a:buFontTx/>
              <a:buChar char="-"/>
            </a:pPr>
            <a:r>
              <a:rPr lang="en-GB" sz="2400" dirty="0" smtClean="0"/>
              <a:t>Understand </a:t>
            </a:r>
            <a:r>
              <a:rPr lang="en-GB" sz="2400" dirty="0"/>
              <a:t>how we teach Maths at </a:t>
            </a:r>
            <a:r>
              <a:rPr lang="en-GB" sz="2400" dirty="0" smtClean="0"/>
              <a:t>Kensington. </a:t>
            </a:r>
          </a:p>
          <a:p>
            <a:pPr lvl="0"/>
            <a:endParaRPr lang="en-GB" sz="2400" dirty="0"/>
          </a:p>
          <a:p>
            <a:pPr marL="342900" lvl="0" indent="-342900">
              <a:buFontTx/>
              <a:buChar char="-"/>
            </a:pPr>
            <a:r>
              <a:rPr lang="en-GB" sz="2400" dirty="0" smtClean="0"/>
              <a:t>Know </a:t>
            </a:r>
            <a:r>
              <a:rPr lang="en-GB" sz="2400" dirty="0"/>
              <a:t>different ways to support your child’s </a:t>
            </a:r>
            <a:r>
              <a:rPr lang="en-GB" sz="2400" dirty="0" smtClean="0"/>
              <a:t>understanding of </a:t>
            </a:r>
            <a:r>
              <a:rPr lang="en-GB" sz="2400" dirty="0"/>
              <a:t>basic mathematical concepts including teaching numbers and calculation</a:t>
            </a:r>
            <a:r>
              <a:rPr lang="en-GB" sz="2400" dirty="0" smtClean="0"/>
              <a:t>.</a:t>
            </a:r>
          </a:p>
          <a:p>
            <a:pPr marL="342900" lvl="0" indent="-342900">
              <a:buFontTx/>
              <a:buChar char="-"/>
            </a:pPr>
            <a:endParaRPr lang="en-GB" sz="2400" dirty="0"/>
          </a:p>
          <a:p>
            <a:pPr marL="342900" lvl="0" indent="-342900">
              <a:buFontTx/>
              <a:buChar char="-"/>
            </a:pPr>
            <a:r>
              <a:rPr lang="en-GB" sz="2400" dirty="0" smtClean="0"/>
              <a:t>Receive </a:t>
            </a:r>
            <a:r>
              <a:rPr lang="en-GB" sz="2400" dirty="0"/>
              <a:t>tips for helping your child to enjoy and achieve in maths by using concrete materials and a range of </a:t>
            </a:r>
            <a:r>
              <a:rPr lang="en-GB" sz="2400" dirty="0" smtClean="0"/>
              <a:t>resources.</a:t>
            </a:r>
          </a:p>
          <a:p>
            <a:pPr marL="342900" lvl="0" indent="-342900">
              <a:buFontTx/>
              <a:buChar char="-"/>
            </a:pPr>
            <a:endParaRPr lang="en-GB" sz="2400" dirty="0"/>
          </a:p>
          <a:p>
            <a:pPr marL="342900" lvl="0" indent="-342900">
              <a:buFontTx/>
              <a:buChar char="-"/>
            </a:pPr>
            <a:r>
              <a:rPr lang="en-GB" sz="2400" dirty="0" smtClean="0"/>
              <a:t>Work </a:t>
            </a:r>
            <a:r>
              <a:rPr lang="en-GB" sz="2400" dirty="0"/>
              <a:t>together to solve mathematical problems using different strategies.  </a:t>
            </a:r>
            <a:endParaRPr lang="en-GB" sz="2400" dirty="0" smtClean="0"/>
          </a:p>
          <a:p>
            <a:pPr lvl="0"/>
            <a:endParaRPr lang="en-GB" sz="2400" dirty="0"/>
          </a:p>
          <a:p>
            <a:pPr lvl="0"/>
            <a:r>
              <a:rPr lang="en-GB" sz="2400" dirty="0" smtClean="0"/>
              <a:t>- Have </a:t>
            </a:r>
            <a:r>
              <a:rPr lang="en-GB" sz="2400" dirty="0"/>
              <a:t>opportunities to visit classrooms to observe teaching of maths. </a:t>
            </a:r>
          </a:p>
          <a:p>
            <a:endParaRPr lang="en-GB" sz="2800" dirty="0">
              <a:latin typeface="Comic Sans MS" pitchFamily="66" charset="0"/>
            </a:endParaRPr>
          </a:p>
        </p:txBody>
      </p:sp>
      <p:pic>
        <p:nvPicPr>
          <p:cNvPr id="3" name="Picture 2" descr="Image result for kensington primary school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201" y="376154"/>
            <a:ext cx="2115799" cy="130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68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4509120"/>
            <a:ext cx="2388823" cy="2100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2204864"/>
            <a:ext cx="98650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What does the word Maths mean to you? </a:t>
            </a:r>
          </a:p>
          <a:p>
            <a:endParaRPr lang="en-GB" sz="3600" dirty="0">
              <a:latin typeface="Comic Sans MS" pitchFamily="66" charset="0"/>
            </a:endParaRPr>
          </a:p>
          <a:p>
            <a:endParaRPr lang="en-GB" sz="36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1840" y="4553765"/>
            <a:ext cx="566212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When do you use Maths? </a:t>
            </a:r>
          </a:p>
          <a:p>
            <a:endParaRPr lang="en-GB" sz="3600" dirty="0">
              <a:latin typeface="Comic Sans MS" pitchFamily="66" charset="0"/>
            </a:endParaRPr>
          </a:p>
          <a:p>
            <a:endParaRPr lang="en-GB" sz="3600" dirty="0">
              <a:latin typeface="Comic Sans MS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6632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592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6632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107504" y="1403363"/>
            <a:ext cx="9036496" cy="4900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en-GB" sz="3600" b="1" dirty="0" smtClean="0">
                <a:latin typeface="Comic Sans MS" pitchFamily="66" charset="0"/>
              </a:rPr>
              <a:t>Concrete, pictorial, abstract</a:t>
            </a:r>
          </a:p>
          <a:p>
            <a:pPr marL="0" indent="0" algn="ctr">
              <a:buFont typeface="Georgia" pitchFamily="18" charset="0"/>
              <a:buNone/>
            </a:pPr>
            <a:endParaRPr lang="en-GB" sz="3600" b="1" dirty="0" smtClean="0">
              <a:latin typeface="Comic Sans MS" pitchFamily="66" charset="0"/>
            </a:endParaRPr>
          </a:p>
          <a:p>
            <a:pPr algn="ctr">
              <a:buFont typeface="Arial" pitchFamily="34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 algn="ctr"/>
            <a:endParaRPr lang="en-GB" dirty="0" smtClean="0">
              <a:latin typeface="Comic Sans MS" pitchFamily="66" charset="0"/>
            </a:endParaRPr>
          </a:p>
          <a:p>
            <a:pPr algn="ctr">
              <a:buFont typeface="Arial" pitchFamily="34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 algn="ctr">
              <a:buFont typeface="Arial" pitchFamily="34" charset="0"/>
              <a:buNone/>
            </a:pPr>
            <a:endParaRPr lang="en-GB" dirty="0" smtClean="0">
              <a:latin typeface="Comic Sans MS" pitchFamily="66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63" y="2778387"/>
            <a:ext cx="6983177" cy="317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223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6632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9512" y="1359280"/>
            <a:ext cx="943304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dirty="0" smtClean="0">
                <a:solidFill>
                  <a:srgbClr val="C00000"/>
                </a:solidFill>
                <a:latin typeface="Comic Sans MS" pitchFamily="66" charset="0"/>
              </a:rPr>
              <a:t>Concrete-Pictorial-Abstract approach</a:t>
            </a:r>
            <a:endParaRPr lang="en-GB" sz="3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95536" y="2204864"/>
            <a:ext cx="8437949" cy="4114800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   </a:t>
            </a:r>
            <a:r>
              <a:rPr lang="en-GB" sz="3600" dirty="0" smtClean="0">
                <a:latin typeface="Comic Sans MS" pitchFamily="66" charset="0"/>
              </a:rPr>
              <a:t>It embeds a deep understanding of maths by employing a concrete, pictorial, abstract approach so that pupils understand what they are doing rather than just learning to repeat routines without grasping what is happening. </a:t>
            </a:r>
            <a:endParaRPr lang="en-GB" sz="3600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96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289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6552728" cy="5531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27784" y="332655"/>
            <a:ext cx="30556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Year 1 addition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88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5640" y="1556792"/>
            <a:ext cx="3804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Year 1 Subtraction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98" y="2348880"/>
            <a:ext cx="7524018" cy="3894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70128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415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0127"/>
            <a:ext cx="2376264" cy="1464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9907" y="1404065"/>
            <a:ext cx="21130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Your turn!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1988840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Solve the following using the resources on your tables.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8747" y="2640793"/>
            <a:ext cx="139974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15+3= 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17+2= 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4167" y="2564904"/>
            <a:ext cx="139974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14+3= 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7-2= 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82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6632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6512035" cy="4689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1124744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Year 2 addition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98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1556792"/>
            <a:ext cx="4464496" cy="5139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126736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260648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Year 2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61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0127"/>
            <a:ext cx="2376264" cy="1464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9907" y="1404065"/>
            <a:ext cx="21130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Your turn!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1988840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Solve the following using the resources on your tables.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8747" y="2640793"/>
            <a:ext cx="164981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25+13= 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27+12= 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4167" y="2564904"/>
            <a:ext cx="168988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44+13= 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27-22= 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01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126736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550" y="1369384"/>
            <a:ext cx="6790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u="sng" dirty="0" smtClean="0">
                <a:latin typeface="Comic Sans MS" pitchFamily="66" charset="0"/>
              </a:rPr>
              <a:t>EYFS- Early Learning Goals</a:t>
            </a:r>
          </a:p>
          <a:p>
            <a:r>
              <a:rPr lang="en-GB" sz="2400" b="1" u="sng" dirty="0" smtClean="0">
                <a:latin typeface="Comic Sans MS" pitchFamily="66" charset="0"/>
              </a:rPr>
              <a:t> Maths: Number, Addition and Subtraction </a:t>
            </a:r>
            <a:endParaRPr lang="en-GB" sz="2400" b="1" u="sng" dirty="0"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1270" y="2276872"/>
            <a:ext cx="845181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2400" b="0" i="0" u="none" strike="noStrike" baseline="0" dirty="0" smtClean="0">
                <a:solidFill>
                  <a:srgbClr val="000000"/>
                </a:solidFill>
                <a:latin typeface="Comic Sans MS" pitchFamily="66" charset="0"/>
              </a:rPr>
              <a:t>Count reliably with numbers from one to 20.</a:t>
            </a:r>
            <a:r>
              <a:rPr lang="en-GB" sz="2400" b="0" i="0" u="none" strike="noStrike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endParaRPr lang="en-GB" sz="2400" b="0" i="0" u="none" strike="noStrike" baseline="0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>
              <a:buFontTx/>
              <a:buChar char="-"/>
            </a:pPr>
            <a:r>
              <a:rPr lang="en-GB" sz="2400" b="0" i="0" u="none" strike="noStrike" baseline="0" dirty="0" smtClean="0">
                <a:solidFill>
                  <a:srgbClr val="000000"/>
                </a:solidFill>
                <a:latin typeface="Comic Sans MS" pitchFamily="66" charset="0"/>
              </a:rPr>
              <a:t> Place numbers in order and say which number is one more or one less than a given number. </a:t>
            </a:r>
          </a:p>
          <a:p>
            <a:pPr marL="285750" indent="-285750">
              <a:buFontTx/>
              <a:buChar char="-"/>
            </a:pPr>
            <a:r>
              <a:rPr lang="en-GB" sz="2400" b="0" i="0" u="none" strike="noStrike" baseline="0" dirty="0" smtClean="0">
                <a:solidFill>
                  <a:srgbClr val="000000"/>
                </a:solidFill>
                <a:latin typeface="Comic Sans MS" pitchFamily="66" charset="0"/>
              </a:rPr>
              <a:t>Using quantities and objects, they add and subtract two single-digit numbers and count on or back to find the answer. </a:t>
            </a:r>
          </a:p>
          <a:p>
            <a:pPr marL="285750" indent="-285750">
              <a:buFontTx/>
              <a:buChar char="-"/>
            </a:pPr>
            <a:r>
              <a:rPr lang="en-GB" sz="2400" b="0" i="0" u="none" strike="noStrike" baseline="0" dirty="0" smtClean="0">
                <a:solidFill>
                  <a:srgbClr val="000000"/>
                </a:solidFill>
                <a:latin typeface="Comic Sans MS" pitchFamily="66" charset="0"/>
              </a:rPr>
              <a:t>Solve problems, including doubling, halving and sharing.	</a:t>
            </a:r>
            <a:endParaRPr lang="en-GB" sz="2400" b="0" i="0" u="none" strike="noStrike" baseline="0" dirty="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899992"/>
            <a:ext cx="3232697" cy="1946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578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126736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0534" y="1484784"/>
            <a:ext cx="64924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Year 1 Maths Curriculum: Number  </a:t>
            </a:r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2204864"/>
            <a:ext cx="84249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- Count reliably to 100.  (Forwards and backwards, from any given number). </a:t>
            </a:r>
          </a:p>
          <a:p>
            <a:r>
              <a:rPr lang="en-GB" sz="2400" dirty="0" smtClean="0">
                <a:latin typeface="Comic Sans MS" pitchFamily="66" charset="0"/>
              </a:rPr>
              <a:t>- Count on and back in 1s, 2s, 5s and 10s from any given number to 100. </a:t>
            </a:r>
          </a:p>
          <a:p>
            <a:r>
              <a:rPr lang="en-GB" sz="2400" dirty="0" smtClean="0">
                <a:latin typeface="Comic Sans MS" pitchFamily="66" charset="0"/>
              </a:rPr>
              <a:t>-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smtClean="0">
                <a:latin typeface="Comic Sans MS" pitchFamily="66" charset="0"/>
              </a:rPr>
              <a:t>Say the number that is one more and one less than a number to 100. </a:t>
            </a:r>
          </a:p>
          <a:p>
            <a:r>
              <a:rPr lang="en-GB" sz="2400" dirty="0" smtClean="0">
                <a:latin typeface="Comic Sans MS" pitchFamily="66" charset="0"/>
              </a:rPr>
              <a:t>- Recognise odd and even numbers.</a:t>
            </a:r>
          </a:p>
          <a:p>
            <a:r>
              <a:rPr lang="en-GB" sz="2400" dirty="0" smtClean="0">
                <a:latin typeface="Comic Sans MS" pitchFamily="66" charset="0"/>
              </a:rPr>
              <a:t>-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smtClean="0">
                <a:latin typeface="Comic Sans MS" pitchFamily="66" charset="0"/>
              </a:rPr>
              <a:t>Write all numbers in words to 20. </a:t>
            </a:r>
          </a:p>
          <a:p>
            <a:r>
              <a:rPr lang="en-GB" sz="2400" dirty="0" smtClean="0">
                <a:latin typeface="Comic Sans MS" pitchFamily="66" charset="0"/>
              </a:rPr>
              <a:t>- Distinguish between and use: ordinal and cardinal numbers</a:t>
            </a:r>
            <a:endParaRPr lang="en-GB" sz="2400" dirty="0">
              <a:latin typeface="Comic Sans MS" pitchFamily="66" charset="0"/>
            </a:endParaRPr>
          </a:p>
        </p:txBody>
      </p:sp>
      <p:pic>
        <p:nvPicPr>
          <p:cNvPr id="5122" name="Picture 2" descr="Image result for numb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105" y="500874"/>
            <a:ext cx="2229619" cy="150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128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02767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451" y="1515341"/>
            <a:ext cx="93586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Year 1 Maths Curriculum: Addition and Subtraction </a:t>
            </a:r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3772" y="2132856"/>
            <a:ext cx="8910228" cy="3724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200" dirty="0" smtClean="0">
                <a:effectLst/>
                <a:latin typeface="Comic Sans MS" pitchFamily="66" charset="0"/>
                <a:ea typeface="Calibri"/>
                <a:cs typeface="Times New Roman"/>
              </a:rPr>
              <a:t>Add and subtract 1-digit and 2-digit numbers to 20, including 0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200" dirty="0" smtClean="0">
                <a:effectLst/>
                <a:latin typeface="Comic Sans MS" pitchFamily="66" charset="0"/>
                <a:ea typeface="Calibri"/>
                <a:cs typeface="Times New Roman"/>
              </a:rPr>
              <a:t>Add three 1-digit numbers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200" dirty="0" smtClean="0">
                <a:effectLst/>
                <a:latin typeface="Comic Sans MS" pitchFamily="66" charset="0"/>
                <a:ea typeface="Calibri"/>
                <a:cs typeface="Times New Roman"/>
              </a:rPr>
              <a:t>Recall all pairs of addition and subtraction to 20, including zero.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200" dirty="0" smtClean="0">
                <a:effectLst/>
                <a:latin typeface="Comic Sans MS" pitchFamily="66" charset="0"/>
                <a:ea typeface="Calibri"/>
                <a:cs typeface="Times New Roman"/>
              </a:rPr>
              <a:t>Solve simple one-step problems that involve addition and subtraction using concrete objects, pictorial representations and missing number problems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200" dirty="0" smtClean="0">
                <a:effectLst/>
                <a:latin typeface="Comic Sans MS" pitchFamily="66" charset="0"/>
                <a:ea typeface="Calibri"/>
                <a:cs typeface="Times New Roman"/>
              </a:rPr>
              <a:t>Know the signs (+); (-) and (=)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/>
              <a:buChar char="-"/>
            </a:pPr>
            <a:r>
              <a:rPr lang="en-GB" sz="2200" dirty="0" smtClean="0">
                <a:effectLst/>
                <a:latin typeface="Comic Sans MS" pitchFamily="66" charset="0"/>
                <a:ea typeface="Calibri"/>
                <a:cs typeface="Times New Roman"/>
              </a:rPr>
              <a:t>Solve a missing number problem, 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GB" sz="2200" dirty="0" smtClean="0">
                <a:effectLst/>
                <a:latin typeface="Comic Sans MS" pitchFamily="66" charset="0"/>
                <a:ea typeface="Calibri"/>
                <a:cs typeface="Times New Roman"/>
              </a:rPr>
              <a:t>such as:   5 = 8 -__</a:t>
            </a:r>
            <a:endParaRPr lang="en-GB" sz="2200" dirty="0">
              <a:effectLst/>
              <a:latin typeface="Comic Sans MS" pitchFamily="66" charset="0"/>
              <a:ea typeface="Calibri"/>
              <a:cs typeface="Times New Roman"/>
            </a:endParaRPr>
          </a:p>
        </p:txBody>
      </p:sp>
      <p:pic>
        <p:nvPicPr>
          <p:cNvPr id="4099" name="Picture 3" descr="Image result for addition and subtraction cart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759" y="4509120"/>
            <a:ext cx="1971675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28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126736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0534" y="1484784"/>
            <a:ext cx="61815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Year 2 Maths Curriculum: Number</a:t>
            </a:r>
            <a:endParaRPr lang="en-GB" sz="2800" b="1" u="sng" dirty="0">
              <a:latin typeface="Comic Sans MS" pitchFamily="66" charset="0"/>
            </a:endParaRPr>
          </a:p>
        </p:txBody>
      </p:sp>
      <p:pic>
        <p:nvPicPr>
          <p:cNvPr id="5122" name="Picture 2" descr="Image result for numb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105" y="509398"/>
            <a:ext cx="2229619" cy="150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9510" y="2276872"/>
            <a:ext cx="8856985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Count on in steps of 2, 3, 5 and 10 from any number.</a:t>
            </a:r>
            <a:endParaRPr lang="en-GB" sz="2000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Recognise the place value of each digit in a two-digit number (tens and ones).</a:t>
            </a:r>
            <a:endParaRPr lang="en-GB" sz="2000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Give 10 more or less than any number to 100.</a:t>
            </a:r>
            <a:endParaRPr lang="en-GB" sz="2000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Use </a:t>
            </a:r>
            <a:r>
              <a:rPr lang="en-GB" sz="2000" dirty="0" smtClean="0">
                <a:effectLst/>
                <a:latin typeface="Times New Roman"/>
                <a:ea typeface="Calibri"/>
                <a:cs typeface="Times New Roman"/>
              </a:rPr>
              <a:t>˂</a:t>
            </a: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 , </a:t>
            </a:r>
            <a:r>
              <a:rPr lang="en-GB" sz="2000" dirty="0" smtClean="0">
                <a:effectLst/>
                <a:latin typeface="Times New Roman"/>
                <a:ea typeface="Calibri"/>
                <a:cs typeface="Times New Roman"/>
              </a:rPr>
              <a:t>˃</a:t>
            </a: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 and = signs to compare and order numbers to 100.</a:t>
            </a:r>
            <a:endParaRPr lang="en-GB" sz="2000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Read and write numbers to 100 in numerals and words.</a:t>
            </a:r>
            <a:endParaRPr lang="en-GB" sz="2000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Order, read and write numbers in increasing and decreasing value.</a:t>
            </a:r>
            <a:endParaRPr lang="en-GB" sz="2000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Use number facts and place value to solve number facts.</a:t>
            </a:r>
            <a:endParaRPr lang="en-GB" sz="2000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Recognise odd and even numbers.</a:t>
            </a:r>
            <a:endParaRPr lang="en-GB" sz="2000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/>
                <a:ea typeface="Calibri"/>
                <a:cs typeface="Times New Roman"/>
              </a:rPr>
              <a:t>Distinguish between and use: ordinal and cardinal numbers.</a:t>
            </a:r>
            <a:endParaRPr lang="en-GB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7018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736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451" y="1515341"/>
            <a:ext cx="93586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Year 2 Maths Curriculum: Addition and Subtraction </a:t>
            </a:r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346" y="2038561"/>
            <a:ext cx="9117653" cy="4658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 pitchFamily="66" charset="0"/>
                <a:ea typeface="Calibri"/>
                <a:cs typeface="Times New Roman"/>
              </a:rPr>
              <a:t>Recall and use addition and subtraction facts to 20 fluently.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 pitchFamily="66" charset="0"/>
                <a:ea typeface="Calibri"/>
                <a:cs typeface="Times New Roman"/>
              </a:rPr>
              <a:t>Add and subtract mentally up to two-digit numbers using concrete objects and pictorial representations.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 pitchFamily="66" charset="0"/>
                <a:ea typeface="Calibri"/>
                <a:cs typeface="Times New Roman"/>
              </a:rPr>
              <a:t>Add and subtract up to two-digit numbers using written methods including columnar addition (without carrying or borrowing).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 pitchFamily="66" charset="0"/>
                <a:ea typeface="Calibri"/>
                <a:cs typeface="Times New Roman"/>
              </a:rPr>
              <a:t>Add and subtract mentally:  a two-digit number and ones, a two-digit number and tens, 2 two-digit numbers; and 3 one-digit numbers.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 pitchFamily="66" charset="0"/>
                <a:ea typeface="Calibri"/>
                <a:cs typeface="Times New Roman"/>
              </a:rPr>
              <a:t>Use subtraction in ‘take away’ and ‘find the difference’ problems.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 pitchFamily="66" charset="0"/>
                <a:ea typeface="Calibri"/>
                <a:cs typeface="Times New Roman"/>
              </a:rPr>
              <a:t>Recognise that addition can be done in any order but subtraction cannot.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 pitchFamily="66" charset="0"/>
                <a:ea typeface="Calibri"/>
                <a:cs typeface="Times New Roman"/>
              </a:rPr>
              <a:t>Understand the relation from addition, subtraction, multiplication and division. 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/>
              <a:buChar char="-"/>
            </a:pPr>
            <a:r>
              <a:rPr lang="en-GB" sz="2000" dirty="0" smtClean="0">
                <a:effectLst/>
                <a:latin typeface="Comic Sans MS" pitchFamily="66" charset="0"/>
                <a:ea typeface="Calibri"/>
                <a:cs typeface="Times New Roman"/>
              </a:rPr>
              <a:t>Solve addition and subtraction word problems with up to 2-digits.</a:t>
            </a:r>
            <a:endParaRPr lang="en-GB" sz="2000" dirty="0">
              <a:effectLst/>
              <a:latin typeface="Comic Sans MS" pitchFamily="66" charset="0"/>
              <a:ea typeface="Calibri"/>
              <a:cs typeface="Times New Roman"/>
            </a:endParaRPr>
          </a:p>
        </p:txBody>
      </p:sp>
      <p:pic>
        <p:nvPicPr>
          <p:cNvPr id="8" name="Picture 5" descr="Image result for addition and subtraction cart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2767"/>
            <a:ext cx="2115258" cy="120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47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26736"/>
            <a:ext cx="2016224" cy="124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84631" y="1628800"/>
            <a:ext cx="56220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Thank you for your time. 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3074" name="Picture 2" descr="Image result for question and answ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27213"/>
            <a:ext cx="4913199" cy="354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65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78</TotalTime>
  <Words>683</Words>
  <Application>Microsoft Office PowerPoint</Application>
  <PresentationFormat>On-screen Show (4:3)</PresentationFormat>
  <Paragraphs>90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Slipstream</vt:lpstr>
      <vt:lpstr>Maths at Kensington Primary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at Kensington Primary School</dc:title>
  <dc:creator>Kerry Heskett</dc:creator>
  <cp:lastModifiedBy>Kerry Heskett</cp:lastModifiedBy>
  <cp:revision>10</cp:revision>
  <dcterms:created xsi:type="dcterms:W3CDTF">2017-02-09T13:50:58Z</dcterms:created>
  <dcterms:modified xsi:type="dcterms:W3CDTF">2017-02-09T15:09:25Z</dcterms:modified>
</cp:coreProperties>
</file>